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slides/slide36.xml" ContentType="application/vnd.openxmlformats-officedocument.presentationml.slide+xml"/>
  <Override PartName="/ppt/tags/tag227.xml" ContentType="application/vnd.openxmlformats-officedocument.presentationml.tag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notesSlides/notesSlide27.xml" ContentType="application/vnd.openxmlformats-officedocument.presentationml.notesSlide+xml"/>
  <Override PartName="/ppt/tags/tag205.xml" ContentType="application/vnd.openxmlformats-officedocument.presentationml.tags+xml"/>
  <Override PartName="/ppt/tags/tag21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notesSlides/notesSlide16.xml" ContentType="application/vnd.openxmlformats-officedocument.presentationml.notesSlide+xml"/>
  <Override PartName="/ppt/tags/tag189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178.xml" ContentType="application/vnd.openxmlformats-officedocument.presentationml.tags+xml"/>
  <Override PartName="/ppt/tags/tag230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notesSlides/notesSlide30.xml" ContentType="application/vnd.openxmlformats-officedocument.presentationml.notesSlide+xml"/>
  <Default Extension="xlsx" ContentType="application/vnd.openxmlformats-officedocument.spreadsheetml.sheet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slides/slide33.xml" ContentType="application/vnd.openxmlformats-officedocument.presentationml.slide+xml"/>
  <Default Extension="emf" ContentType="image/x-emf"/>
  <Override PartName="/ppt/tags/tag68.xml" ContentType="application/vnd.openxmlformats-officedocument.presentationml.tags+xml"/>
  <Override PartName="/ppt/tags/tag224.xml" ContentType="application/vnd.openxmlformats-officedocument.presentationml.tags+xml"/>
  <Override PartName="/ppt/tags/tag235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ppt/tags/tag213.xml" ContentType="application/vnd.openxmlformats-officedocument.presentationml.tags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notesSlides/notesSlide13.xml" ContentType="application/vnd.openxmlformats-officedocument.presentationml.notesSlide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197.xml" ContentType="application/vnd.openxmlformats-officedocument.presentationml.tags+xml"/>
  <Override PartName="/ppt/tags/tag202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slides/slide38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notesSlides/notesSlide29.xml" ContentType="application/vnd.openxmlformats-officedocument.presentationml.notesSlide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87.xml" ContentType="application/vnd.openxmlformats-officedocument.presentationml.tags+xml"/>
  <Override PartName="/ppt/notesSlides/notesSlide18.xml" ContentType="application/vnd.openxmlformats-officedocument.presentationml.notes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tags/tag232.xml" ContentType="application/vnd.openxmlformats-officedocument.presentationml.tag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notesSlides/notesSlide32.xml" ContentType="application/vnd.openxmlformats-officedocument.presentationml.notesSlide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90.xml" ContentType="application/vnd.openxmlformats-officedocument.presentationml.tags+xml"/>
  <Override PartName="/ppt/notesSlides/notesSlide21.xml" ContentType="application/vnd.openxmlformats-officedocument.presentationml.notesSlide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tags/tag226.xml" ContentType="application/vnd.openxmlformats-officedocument.presentationml.tags+xml"/>
  <Override PartName="/ppt/tags/tag237.xml" ContentType="application/vnd.openxmlformats-officedocument.presentationml.tag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tags/tag59.xml" ContentType="application/vnd.openxmlformats-officedocument.presentationml.tags+xml"/>
  <Override PartName="/ppt/tags/tag215.xml" ContentType="application/vnd.openxmlformats-officedocument.presentationml.tags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tags/tag204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notesSlides/notesSlide22.xml" ContentType="application/vnd.openxmlformats-officedocument.presentationml.notesSlide+xml"/>
  <Override PartName="/ppt/tags/tag159.xml" ContentType="application/vnd.openxmlformats-officedocument.presentationml.tags+xml"/>
  <Override PartName="/ppt/tags/tag177.xml" ContentType="application/vnd.openxmlformats-officedocument.presentationml.tags+xml"/>
  <Override PartName="/ppt/notesSlides/notesSlide33.xml" ContentType="application/vnd.openxmlformats-officedocument.presentationml.notesSlide+xml"/>
  <Override PartName="/ppt/tags/tag211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notesSlides/notesSlide11.xml" ContentType="application/vnd.openxmlformats-officedocument.presentationml.notesSlide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66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notesSlides/notesSlide40.xml" ContentType="application/vnd.openxmlformats-officedocument.presentationml.notesSlide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tags/tag155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slides/slide29.xml" ContentType="application/vnd.openxmlformats-officedocument.presentationml.slide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234.xml" ContentType="application/vnd.openxmlformats-officedocument.presentationml.tags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notesSlides/notesSlide34.xml" ContentType="application/vnd.openxmlformats-officedocument.presentationml.notesSlide+xml"/>
  <Override PartName="/ppt/tags/tag223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notesSlides/notesSlide23.xml" ContentType="application/vnd.openxmlformats-officedocument.presentationml.notesSlide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notesSlides/notesSlide12.xml" ContentType="application/vnd.openxmlformats-officedocument.presentationml.notesSlide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tags/tag228.xml" ContentType="application/vnd.openxmlformats-officedocument.presentationml.tag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06.xml" ContentType="application/vnd.openxmlformats-officedocument.presentationml.tags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220.xml" ContentType="application/vnd.openxmlformats-officedocument.presentationml.tags+xml"/>
  <Default Extension="vml" ContentType="application/vnd.openxmlformats-officedocument.vmlDrawing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7.xml" ContentType="application/vnd.openxmlformats-officedocument.presentationml.tags+xml"/>
  <Override PartName="/ppt/notesSlides/notesSlide31.xml" ContentType="application/vnd.openxmlformats-officedocument.presentationml.notesSlide+xml"/>
  <Default Extension="gif" ContentType="image/gif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slideMasters/slideMaster1.xml" ContentType="application/vnd.openxmlformats-officedocument.presentationml.slideMaster+xml"/>
  <Override PartName="/ppt/tags/tag102.xml" ContentType="application/vnd.openxmlformats-officedocument.presentationml.tags+xml"/>
  <Override PartName="/ppt/tags/tag236.xml" ContentType="application/vnd.openxmlformats-officedocument.presentationml.tags+xml"/>
  <Override PartName="/ppt/slides/slide34.xml" ContentType="application/vnd.openxmlformats-officedocument.presentationml.slide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notesSlides/notesSlide36.xml" ContentType="application/vnd.openxmlformats-officedocument.presentationml.notesSlide+xml"/>
  <Override PartName="/ppt/tags/tag225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notesSlides/notesSlide25.xml" ContentType="application/vnd.openxmlformats-officedocument.presentationml.notesSlide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notesSlides/notesSlide14.xml" ContentType="application/vnd.openxmlformats-officedocument.presentationml.notesSlide+xml"/>
  <Override PartName="/ppt/tags/tag18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notesSlides/notesSlide19.xml" ContentType="application/vnd.openxmlformats-officedocument.presentationml.notesSlide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tags/tag233.xml" ContentType="application/vnd.openxmlformats-officedocument.presentationml.tags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tags/tag222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347" r:id="rId2"/>
    <p:sldId id="348" r:id="rId3"/>
    <p:sldId id="349" r:id="rId4"/>
    <p:sldId id="350" r:id="rId5"/>
    <p:sldId id="351" r:id="rId6"/>
    <p:sldId id="355" r:id="rId7"/>
    <p:sldId id="352" r:id="rId8"/>
    <p:sldId id="353" r:id="rId9"/>
    <p:sldId id="370" r:id="rId10"/>
    <p:sldId id="354" r:id="rId11"/>
    <p:sldId id="369" r:id="rId12"/>
    <p:sldId id="358" r:id="rId13"/>
    <p:sldId id="359" r:id="rId14"/>
    <p:sldId id="360" r:id="rId15"/>
    <p:sldId id="361" r:id="rId16"/>
    <p:sldId id="364" r:id="rId17"/>
    <p:sldId id="362" r:id="rId18"/>
    <p:sldId id="363" r:id="rId19"/>
    <p:sldId id="365" r:id="rId20"/>
    <p:sldId id="367" r:id="rId21"/>
    <p:sldId id="366" r:id="rId22"/>
    <p:sldId id="368" r:id="rId23"/>
    <p:sldId id="371" r:id="rId24"/>
    <p:sldId id="383" r:id="rId25"/>
    <p:sldId id="372" r:id="rId26"/>
    <p:sldId id="373" r:id="rId27"/>
    <p:sldId id="384" r:id="rId28"/>
    <p:sldId id="375" r:id="rId29"/>
    <p:sldId id="376" r:id="rId30"/>
    <p:sldId id="377" r:id="rId31"/>
    <p:sldId id="387" r:id="rId32"/>
    <p:sldId id="385" r:id="rId33"/>
    <p:sldId id="386" r:id="rId34"/>
    <p:sldId id="379" r:id="rId35"/>
    <p:sldId id="374" r:id="rId36"/>
    <p:sldId id="378" r:id="rId37"/>
    <p:sldId id="380" r:id="rId38"/>
    <p:sldId id="381" r:id="rId39"/>
    <p:sldId id="382" r:id="rId40"/>
    <p:sldId id="356" r:id="rId41"/>
    <p:sldId id="357" r:id="rId42"/>
    <p:sldId id="388" r:id="rId43"/>
  </p:sldIdLst>
  <p:sldSz cx="9144000" cy="6858000" type="screen4x3"/>
  <p:notesSz cx="7099300" cy="10234613"/>
  <p:custShowLst>
    <p:custShow name="ITK_Kurzpräsentation" id="0">
      <p:sldLst>
        <p:sld r:id="rId2"/>
        <p:sld r:id="rId3"/>
        <p:sld r:id="rId4"/>
      </p:sldLst>
    </p:custShow>
  </p:custShowLst>
  <p:custDataLst>
    <p:tags r:id="rId4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3A74"/>
    <a:srgbClr val="5D6A70"/>
    <a:srgbClr val="BFCA00"/>
    <a:srgbClr val="004689"/>
    <a:srgbClr val="FFFF66"/>
    <a:srgbClr val="69768D"/>
    <a:srgbClr val="004F9E"/>
    <a:srgbClr val="D0E509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5" autoAdjust="0"/>
    <p:restoredTop sz="92060" autoAdjust="0"/>
  </p:normalViewPr>
  <p:slideViewPr>
    <p:cSldViewPr snapToObjects="1" showGuides="1">
      <p:cViewPr varScale="1">
        <p:scale>
          <a:sx n="107" d="100"/>
          <a:sy n="107" d="100"/>
        </p:scale>
        <p:origin x="-1920" y="-84"/>
      </p:cViewPr>
      <p:guideLst>
        <p:guide orient="horz" pos="22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4" d="100"/>
          <a:sy n="64" d="100"/>
        </p:scale>
        <p:origin x="-3144" y="-82"/>
      </p:cViewPr>
      <p:guideLst>
        <p:guide orient="horz" pos="3224"/>
        <p:guide pos="2236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style val="1"/>
  <c:chart>
    <c:autoTitleDeleted val="1"/>
    <c:plotArea>
      <c:layout>
        <c:manualLayout>
          <c:layoutTarget val="inner"/>
          <c:xMode val="edge"/>
          <c:yMode val="edge"/>
          <c:x val="2.8603688370342488E-2"/>
          <c:y val="0.23430845590231375"/>
          <c:w val="0.96687993978170872"/>
          <c:h val="0.66025200842493192"/>
        </c:manualLayout>
      </c:layout>
      <c:barChart>
        <c:barDir val="col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gradFill>
              <a:gsLst>
                <a:gs pos="0">
                  <a:srgbClr val="69768D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rgbClr val="003A74"/>
              </a:solidFill>
            </a:ln>
          </c:spPr>
          <c:dPt>
            <c:idx val="9"/>
            <c:spPr>
              <a:gradFill>
                <a:gsLst>
                  <a:gs pos="0">
                    <a:srgbClr val="69768D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6350">
                <a:solidFill>
                  <a:srgbClr val="003A74"/>
                </a:solidFill>
                <a:prstDash val="solid"/>
              </a:ln>
            </c:spPr>
          </c:dPt>
          <c:dPt>
            <c:idx val="10"/>
            <c:spPr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 w="6350">
                <a:solidFill>
                  <a:srgbClr val="003A74"/>
                </a:solidFill>
                <a:prstDash val="dash"/>
              </a:ln>
            </c:spPr>
          </c:dPt>
          <c:dLbls>
            <c:dLbl>
              <c:idx val="0"/>
              <c:layout>
                <c:manualLayout>
                  <c:x val="-1.7169398831750795E-3"/>
                  <c:y val="1.5385042733423991E-2"/>
                </c:manualLayout>
              </c:layout>
              <c:dLblPos val="outEnd"/>
              <c:showVal val="1"/>
            </c:dLbl>
            <c:dLbl>
              <c:idx val="1"/>
              <c:layout>
                <c:manualLayout>
                  <c:x val="-1.5054994125226558E-3"/>
                  <c:y val="1.4701964512760703E-2"/>
                </c:manualLayout>
              </c:layout>
              <c:dLblPos val="outEnd"/>
              <c:showVal val="1"/>
            </c:dLbl>
            <c:dLbl>
              <c:idx val="2"/>
              <c:layout>
                <c:manualLayout>
                  <c:x val="-1.7169398831750869E-3"/>
                  <c:y val="1.2528632196739515E-2"/>
                </c:manualLayout>
              </c:layout>
              <c:dLblPos val="outEnd"/>
              <c:showVal val="1"/>
            </c:dLbl>
            <c:dLbl>
              <c:idx val="3"/>
              <c:layout>
                <c:manualLayout>
                  <c:x val="0"/>
                  <c:y val="8.6238850826864596E-3"/>
                </c:manualLayout>
              </c:layout>
              <c:dLblPos val="outEnd"/>
              <c:showVal val="1"/>
            </c:dLbl>
            <c:dLbl>
              <c:idx val="4"/>
              <c:layout>
                <c:manualLayout>
                  <c:x val="0"/>
                  <c:y val="1.0733545201217715E-2"/>
                </c:manualLayout>
              </c:layout>
              <c:dLblPos val="outEnd"/>
              <c:showVal val="1"/>
            </c:dLbl>
            <c:dLbl>
              <c:idx val="5"/>
              <c:layout>
                <c:manualLayout>
                  <c:x val="3.4338797663501733E-3"/>
                  <c:y val="8.0726606194313107E-3"/>
                </c:manualLayout>
              </c:layout>
              <c:dLblPos val="outEnd"/>
              <c:showVal val="1"/>
            </c:dLbl>
            <c:dLbl>
              <c:idx val="6"/>
              <c:layout>
                <c:manualLayout>
                  <c:x val="-1.7169398831751493E-3"/>
                  <c:y val="1.0967310549509187E-2"/>
                </c:manualLayout>
              </c:layout>
              <c:dLblPos val="outEnd"/>
              <c:showVal val="1"/>
            </c:dLbl>
            <c:dLbl>
              <c:idx val="7"/>
              <c:layout>
                <c:manualLayout>
                  <c:x val="0"/>
                  <c:y val="1.1543967816860744E-2"/>
                </c:manualLayout>
              </c:layout>
              <c:dLblPos val="outEnd"/>
              <c:showVal val="1"/>
            </c:dLbl>
            <c:dLbl>
              <c:idx val="8"/>
              <c:layout>
                <c:manualLayout>
                  <c:x val="0"/>
                  <c:y val="5.5365951896647883E-3"/>
                </c:manualLayout>
              </c:layout>
              <c:dLblPos val="outEnd"/>
              <c:showVal val="1"/>
            </c:dLbl>
            <c:dLbl>
              <c:idx val="9"/>
              <c:layout>
                <c:manualLayout>
                  <c:x val="-5.1508196495252505E-3"/>
                  <c:y val="5.0845766998357331E-3"/>
                </c:manualLayout>
              </c:layout>
              <c:dLblPos val="outEnd"/>
              <c:showVal val="1"/>
            </c:dLbl>
            <c:dLbl>
              <c:idx val="10"/>
              <c:layout>
                <c:manualLayout>
                  <c:x val="-1.7169398831750869E-3"/>
                  <c:y val="1.3507524592709907E-2"/>
                </c:manualLayout>
              </c:layout>
              <c:dLblPos val="outEnd"/>
              <c:showVal val="1"/>
            </c:dLbl>
            <c:txPr>
              <a:bodyPr/>
              <a:lstStyle/>
              <a:p>
                <a:pPr>
                  <a:defRPr sz="1400">
                    <a:solidFill>
                      <a:srgbClr val="003A74"/>
                    </a:solidFill>
                  </a:defRPr>
                </a:pPr>
                <a:endParaRPr lang="de-DE"/>
              </a:p>
            </c:txPr>
            <c:dLblPos val="ctr"/>
            <c:showVal val="1"/>
          </c:dLbls>
          <c:cat>
            <c:strRef>
              <c:f>Tabelle1!$A$2:$A$12</c:f>
              <c:strCache>
                <c:ptCount val="11"/>
                <c:pt idx="0">
                  <c:v> '04</c:v>
                </c:pt>
                <c:pt idx="1">
                  <c:v> '05</c:v>
                </c:pt>
                <c:pt idx="2">
                  <c:v> '06</c:v>
                </c:pt>
                <c:pt idx="3">
                  <c:v> '07</c:v>
                </c:pt>
                <c:pt idx="4">
                  <c:v> '08</c:v>
                </c:pt>
                <c:pt idx="5">
                  <c:v> '09</c:v>
                </c:pt>
                <c:pt idx="6">
                  <c:v> '10</c:v>
                </c:pt>
                <c:pt idx="7">
                  <c:v> '11</c:v>
                </c:pt>
                <c:pt idx="8">
                  <c:v> '12</c:v>
                </c:pt>
                <c:pt idx="9">
                  <c:v> '13</c:v>
                </c:pt>
                <c:pt idx="10">
                  <c:v> '14</c:v>
                </c:pt>
              </c:strCache>
            </c:strRef>
          </c:cat>
          <c:val>
            <c:numRef>
              <c:f>Tabelle1!$B$2:$B$12</c:f>
              <c:numCache>
                <c:formatCode>General</c:formatCode>
                <c:ptCount val="11"/>
                <c:pt idx="0">
                  <c:v>50</c:v>
                </c:pt>
                <c:pt idx="1">
                  <c:v>67</c:v>
                </c:pt>
                <c:pt idx="2">
                  <c:v>104</c:v>
                </c:pt>
                <c:pt idx="3">
                  <c:v>136</c:v>
                </c:pt>
                <c:pt idx="4">
                  <c:v>180</c:v>
                </c:pt>
                <c:pt idx="5">
                  <c:v>235</c:v>
                </c:pt>
                <c:pt idx="6">
                  <c:v>300</c:v>
                </c:pt>
                <c:pt idx="7">
                  <c:v>400</c:v>
                </c:pt>
                <c:pt idx="8">
                  <c:v>550</c:v>
                </c:pt>
                <c:pt idx="9">
                  <c:v>710</c:v>
                </c:pt>
                <c:pt idx="10">
                  <c:v>820</c:v>
                </c:pt>
              </c:numCache>
            </c:numRef>
          </c:val>
        </c:ser>
        <c:dLbls>
          <c:showVal val="1"/>
        </c:dLbls>
        <c:gapWidth val="9"/>
        <c:overlap val="16"/>
        <c:axId val="96011008"/>
        <c:axId val="96012544"/>
      </c:barChart>
      <c:catAx>
        <c:axId val="96011008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/>
          <a:lstStyle/>
          <a:p>
            <a:pPr>
              <a:defRPr sz="1200"/>
            </a:pPr>
            <a:endParaRPr lang="de-DE"/>
          </a:p>
        </c:txPr>
        <c:crossAx val="96012544"/>
        <c:crosses val="autoZero"/>
        <c:auto val="1"/>
        <c:lblAlgn val="ctr"/>
        <c:lblOffset val="100"/>
      </c:catAx>
      <c:valAx>
        <c:axId val="96012544"/>
        <c:scaling>
          <c:orientation val="minMax"/>
        </c:scaling>
        <c:delete val="1"/>
        <c:axPos val="l"/>
        <c:numFmt formatCode="General" sourceLinked="1"/>
        <c:tickLblPos val="none"/>
        <c:crossAx val="96011008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32CA89A1-5082-4467-8001-24353D28EF26}" type="datetimeFigureOut">
              <a:rPr lang="de-DE" smtClean="0"/>
              <a:pPr/>
              <a:t>25.09.2014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495B5C4E-9208-4370-974D-1A8C76E2A81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1860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2CFF17-9CD6-4779-9E53-C1F7504E7BD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Titel der Veranstaltung | 17. Juni 2010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924829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 sind der richtige Partner</a:t>
            </a:r>
            <a:r>
              <a:rPr lang="de-DE" baseline="0" dirty="0" smtClean="0"/>
              <a:t> sowohl für Schulung und Beratung, als auch für die Umsetzung.</a:t>
            </a:r>
          </a:p>
          <a:p>
            <a:r>
              <a:rPr lang="de-DE" baseline="0" dirty="0" smtClean="0"/>
              <a:t>Das, was wir beraten, können wir auch umsetzen.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5C4E-9208-4370-974D-1A8C76E2A813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36919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IT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:\090_Bilder\Fotolia_Bilder\Fotolia_41393042_L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88"/>
          <a:stretch/>
        </p:blipFill>
        <p:spPr bwMode="auto">
          <a:xfrm>
            <a:off x="-18210" y="3480691"/>
            <a:ext cx="9162209" cy="3404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18908"/>
            <a:ext cx="1334267" cy="1157119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1801811" y="1772816"/>
            <a:ext cx="7342189" cy="1707874"/>
          </a:xfrm>
          <a:prstGeom prst="rect">
            <a:avLst/>
          </a:prstGeom>
          <a:solidFill>
            <a:srgbClr val="697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 userDrawn="1"/>
        </p:nvSpPr>
        <p:spPr>
          <a:xfrm>
            <a:off x="1801811" y="3480690"/>
            <a:ext cx="7342189" cy="11521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24"/>
          <p:cNvSpPr>
            <a:spLocks noGrp="1"/>
          </p:cNvSpPr>
          <p:nvPr>
            <p:ph type="title"/>
          </p:nvPr>
        </p:nvSpPr>
        <p:spPr>
          <a:xfrm>
            <a:off x="2051720" y="1964750"/>
            <a:ext cx="6696744" cy="1143000"/>
          </a:xfrm>
        </p:spPr>
        <p:txBody>
          <a:bodyPr>
            <a:normAutofit/>
          </a:bodyPr>
          <a:lstStyle>
            <a:lvl1pPr marL="0" indent="0" algn="l">
              <a:buFont typeface="Arial" pitchFamily="34" charset="0"/>
              <a:buNone/>
              <a:defRPr lang="de-DE" sz="4400" kern="1200" dirty="0" smtClean="0">
                <a:solidFill>
                  <a:schemeClr val="bg1"/>
                </a:solidFill>
                <a:latin typeface="Georgia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6" name="Textplatzhalter 2"/>
          <p:cNvSpPr>
            <a:spLocks noGrp="1"/>
          </p:cNvSpPr>
          <p:nvPr>
            <p:ph type="body" idx="1"/>
          </p:nvPr>
        </p:nvSpPr>
        <p:spPr>
          <a:xfrm>
            <a:off x="2051720" y="3490850"/>
            <a:ext cx="6696744" cy="1152126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de-DE" sz="3200" kern="1200" dirty="0" smtClean="0">
                <a:solidFill>
                  <a:srgbClr val="5D6A70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925866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9F4A-BAD4-4F23-8EE9-AD70B32E748E}" type="datetime4">
              <a:rPr lang="en-US" smtClean="0"/>
              <a:pPr/>
              <a:t>September 25, 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ITK Engineering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9D4F-05A1-43D6-BA1B-62865A4310A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77220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395288" y="836613"/>
            <a:ext cx="8301037" cy="144462"/>
          </a:xfrm>
          <a:prstGeom prst="rect">
            <a:avLst/>
          </a:prstGeom>
          <a:solidFill>
            <a:srgbClr val="173C8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5" name="Picture 27" descr="ITK_Logo_HKS_42_92_3cm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788" y="176213"/>
            <a:ext cx="8524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Schienenfahrzeug_mod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38971"/>
          <a:stretch>
            <a:fillRect/>
          </a:stretch>
        </p:blipFill>
        <p:spPr bwMode="auto">
          <a:xfrm>
            <a:off x="6370638" y="377825"/>
            <a:ext cx="51435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Bildleiste_Bloc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22435"/>
          <a:stretch>
            <a:fillRect/>
          </a:stretch>
        </p:blipFill>
        <p:spPr bwMode="auto">
          <a:xfrm>
            <a:off x="3059113" y="377825"/>
            <a:ext cx="3313112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0" descr="Eurofighter_mod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13202" t="14873" r="17401"/>
          <a:stretch>
            <a:fillRect/>
          </a:stretch>
        </p:blipFill>
        <p:spPr bwMode="auto">
          <a:xfrm>
            <a:off x="6864350" y="377825"/>
            <a:ext cx="663575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1" descr="Bildleiste_Bloc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77573" r="10968"/>
          <a:stretch>
            <a:fillRect/>
          </a:stretch>
        </p:blipFill>
        <p:spPr bwMode="auto">
          <a:xfrm>
            <a:off x="7513638" y="377825"/>
            <a:ext cx="492125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2" descr="Bildleiste_Bloc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89140"/>
          <a:stretch>
            <a:fillRect/>
          </a:stretch>
        </p:blipFill>
        <p:spPr bwMode="auto">
          <a:xfrm>
            <a:off x="7999413" y="377825"/>
            <a:ext cx="46355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0"/>
          <p:cNvSpPr>
            <a:spLocks noChangeArrowheads="1"/>
          </p:cNvSpPr>
          <p:nvPr/>
        </p:nvSpPr>
        <p:spPr bwMode="auto">
          <a:xfrm>
            <a:off x="395288" y="6642100"/>
            <a:ext cx="8301037" cy="144463"/>
          </a:xfrm>
          <a:prstGeom prst="rect">
            <a:avLst/>
          </a:prstGeom>
          <a:solidFill>
            <a:srgbClr val="173C8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2" name="Picture 55" descr="Blase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863" y="755650"/>
            <a:ext cx="306387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6" descr="Blase"/>
          <p:cNvPicPr preferRelativeResize="0">
            <a:picLocks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3800" y="758825"/>
            <a:ext cx="3778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7" descr="Blase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4950" y="760413"/>
            <a:ext cx="306388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8" descr="Blase"/>
          <p:cNvPicPr preferRelativeResize="0">
            <a:picLocks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3888" y="755650"/>
            <a:ext cx="3778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9" descr="Blase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588" y="758825"/>
            <a:ext cx="306387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0" descr="Blase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1788" y="755650"/>
            <a:ext cx="306387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/>
          <a:lstStyle>
            <a:lvl1pPr algn="ctr">
              <a:defRPr sz="3900"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18" name="Rectangle 4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57C64-30F7-42FB-8CF6-E5D75DE511EA}" type="datetime4">
              <a:rPr lang="en-US" smtClean="0"/>
              <a:pPr>
                <a:defRPr/>
              </a:pPr>
              <a:t>September 25, 2014</a:t>
            </a:fld>
            <a:endParaRPr lang="de-DE"/>
          </a:p>
        </p:txBody>
      </p:sp>
      <p:sp>
        <p:nvSpPr>
          <p:cNvPr id="19" name="Rectangle 5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© ITK Engineering</a:t>
            </a:r>
            <a:endParaRPr lang="en-GB"/>
          </a:p>
        </p:txBody>
      </p:sp>
      <p:sp>
        <p:nvSpPr>
          <p:cNvPr id="20" name="Rectangle 5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32243-7049-4D39-B204-B3D52CA65DE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462202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1A801-C323-46C5-928F-78980C82E2A5}" type="datetime4">
              <a:rPr lang="en-US" smtClean="0"/>
              <a:pPr>
                <a:defRPr/>
              </a:pPr>
              <a:t>September 25, 2014</a:t>
            </a:fld>
            <a:endParaRPr lang="de-DE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© ITK Engineering</a:t>
            </a:r>
            <a:endParaRPr lang="en-GB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07289-A014-460A-8952-90124891339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13736913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1146175"/>
            <a:ext cx="8229600" cy="70643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82600" y="1960563"/>
            <a:ext cx="4038600" cy="217011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82600" y="4283075"/>
            <a:ext cx="4038600" cy="217011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673600" y="1960563"/>
            <a:ext cx="4038600" cy="44926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42B1F-F92B-4040-8F06-B5352DBA37B3}" type="datetime4">
              <a:rPr lang="en-US" smtClean="0"/>
              <a:pPr>
                <a:defRPr/>
              </a:pPr>
              <a:t>September 25, 2014</a:t>
            </a:fld>
            <a:endParaRPr lang="de-DE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© ITK Engineering</a:t>
            </a:r>
            <a:endParaRPr lang="en-GB"/>
          </a:p>
        </p:txBody>
      </p:sp>
      <p:sp>
        <p:nvSpPr>
          <p:cNvPr id="8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52C7C-A00D-4046-BF04-B2CB611D1D6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231812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2600" y="1146175"/>
            <a:ext cx="8229600" cy="70643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82600" y="1960563"/>
            <a:ext cx="4038600" cy="44926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73600" y="1960563"/>
            <a:ext cx="4038600" cy="217011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73600" y="4283075"/>
            <a:ext cx="4038600" cy="217011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56DB3-5CDE-411F-8E35-5939A7A068A6}" type="datetime4">
              <a:rPr lang="en-US" smtClean="0"/>
              <a:pPr>
                <a:defRPr/>
              </a:pPr>
              <a:t>September 25, 2014</a:t>
            </a:fld>
            <a:endParaRPr lang="de-DE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© ITK Engineering</a:t>
            </a:r>
            <a:endParaRPr lang="en-GB"/>
          </a:p>
        </p:txBody>
      </p:sp>
      <p:sp>
        <p:nvSpPr>
          <p:cNvPr id="8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0E0ED-2108-4060-A6D4-B6BA8FDE454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657968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039819-EA2B-40E2-A3AF-D7B525D57A17}" type="datetime4">
              <a:rPr lang="en-US" smtClean="0"/>
              <a:pPr>
                <a:defRPr/>
              </a:pPr>
              <a:t>September 25, 2014</a:t>
            </a:fld>
            <a:endParaRPr lang="de-DE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© ITK Engineering</a:t>
            </a:r>
            <a:endParaRPr lang="en-GB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F5E60-50F5-477B-85BF-0151C3F554E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8487488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IT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:\090_Bilder\Fotolia_Bilder\Rail\Fotolia_44067431_M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160" b="51066"/>
          <a:stretch/>
        </p:blipFill>
        <p:spPr bwMode="auto">
          <a:xfrm>
            <a:off x="-8089" y="3717031"/>
            <a:ext cx="9164977" cy="32930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18908"/>
            <a:ext cx="1334267" cy="1157119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1801811" y="1916830"/>
            <a:ext cx="7342189" cy="1800201"/>
          </a:xfrm>
          <a:prstGeom prst="rect">
            <a:avLst/>
          </a:prstGeom>
          <a:solidFill>
            <a:srgbClr val="697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 userDrawn="1"/>
        </p:nvSpPr>
        <p:spPr>
          <a:xfrm>
            <a:off x="1801812" y="3644070"/>
            <a:ext cx="7355078" cy="21697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24"/>
          <p:cNvSpPr>
            <a:spLocks noGrp="1"/>
          </p:cNvSpPr>
          <p:nvPr>
            <p:ph type="title"/>
          </p:nvPr>
        </p:nvSpPr>
        <p:spPr>
          <a:xfrm>
            <a:off x="2051720" y="2213992"/>
            <a:ext cx="6696744" cy="1143000"/>
          </a:xfrm>
        </p:spPr>
        <p:txBody>
          <a:bodyPr>
            <a:normAutofit/>
          </a:bodyPr>
          <a:lstStyle>
            <a:lvl1pPr marL="0" indent="0" algn="l">
              <a:buFont typeface="Arial" pitchFamily="34" charset="0"/>
              <a:buNone/>
              <a:defRPr lang="de-DE" sz="4400" kern="1200" dirty="0" smtClean="0">
                <a:solidFill>
                  <a:schemeClr val="bg1"/>
                </a:solidFill>
                <a:latin typeface="Georgia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902001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_IT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-17510"/>
            <a:ext cx="9144000" cy="9982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200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1840" y="1124744"/>
            <a:ext cx="8435280" cy="5184576"/>
          </a:xfrm>
        </p:spPr>
        <p:txBody>
          <a:bodyPr>
            <a:normAutofit/>
          </a:bodyPr>
          <a:lstStyle>
            <a:lvl1pPr marL="342900" indent="-342900">
              <a:buClr>
                <a:srgbClr val="BFCA00"/>
              </a:buClr>
              <a:buFont typeface="Wingdings" pitchFamily="2" charset="2"/>
              <a:buChar char="§"/>
              <a:defRPr sz="2400">
                <a:solidFill>
                  <a:srgbClr val="003A74"/>
                </a:solidFill>
                <a:latin typeface="+mn-lt"/>
                <a:ea typeface="Arial Unicode MS" pitchFamily="34" charset="-128"/>
                <a:cs typeface="Arial" pitchFamily="34" charset="0"/>
              </a:defRPr>
            </a:lvl1pPr>
            <a:lvl2pPr marL="742950" indent="-285750">
              <a:buClr>
                <a:srgbClr val="BFCA00"/>
              </a:buClr>
              <a:buFont typeface="Wingdings" pitchFamily="2" charset="2"/>
              <a:buChar char="§"/>
              <a:defRPr sz="2000">
                <a:solidFill>
                  <a:srgbClr val="003A74"/>
                </a:solidFill>
                <a:latin typeface="+mn-lt"/>
                <a:ea typeface="Arial Unicode MS" pitchFamily="34" charset="-128"/>
                <a:cs typeface="Arial" pitchFamily="34" charset="0"/>
              </a:defRPr>
            </a:lvl2pPr>
            <a:lvl3pPr marL="1143000" indent="-228600">
              <a:buClr>
                <a:srgbClr val="BFCA00"/>
              </a:buClr>
              <a:buFont typeface="Wingdings" pitchFamily="2" charset="2"/>
              <a:buChar char="§"/>
              <a:defRPr sz="1800">
                <a:solidFill>
                  <a:srgbClr val="003A74"/>
                </a:solidFill>
                <a:latin typeface="+mn-lt"/>
                <a:ea typeface="Arial Unicode MS" pitchFamily="34" charset="-128"/>
                <a:cs typeface="Arial" pitchFamily="34" charset="0"/>
              </a:defRPr>
            </a:lvl3pPr>
            <a:lvl4pPr marL="1600200" indent="-228600">
              <a:buClr>
                <a:srgbClr val="BFCA00"/>
              </a:buClr>
              <a:buFont typeface="Wingdings" pitchFamily="2" charset="2"/>
              <a:buChar char="§"/>
              <a:defRPr sz="1600">
                <a:solidFill>
                  <a:srgbClr val="003A74"/>
                </a:solidFill>
                <a:latin typeface="+mn-lt"/>
                <a:ea typeface="Arial Unicode MS" pitchFamily="34" charset="-128"/>
                <a:cs typeface="Arial" pitchFamily="34" charset="0"/>
              </a:defRPr>
            </a:lvl4pPr>
            <a:lvl5pPr marL="2057400" indent="-228600">
              <a:buClr>
                <a:srgbClr val="BFCA00"/>
              </a:buClr>
              <a:buFont typeface="Wingdings" pitchFamily="2" charset="2"/>
              <a:buChar char="§"/>
              <a:defRPr sz="1600">
                <a:solidFill>
                  <a:srgbClr val="003A74"/>
                </a:solidFill>
                <a:latin typeface="+mn-lt"/>
                <a:ea typeface="Arial Unicode MS" pitchFamily="34" charset="-128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75656" y="115549"/>
            <a:ext cx="7344816" cy="762691"/>
          </a:xfrm>
        </p:spPr>
        <p:txBody>
          <a:bodyPr>
            <a:noAutofit/>
          </a:bodyPr>
          <a:lstStyle>
            <a:lvl1pPr algn="l">
              <a:defRPr lang="de-DE" sz="3200" kern="1200" dirty="0" smtClean="0">
                <a:solidFill>
                  <a:srgbClr val="003A74"/>
                </a:solidFill>
                <a:latin typeface="Georgia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288" y="197413"/>
            <a:ext cx="792087" cy="686923"/>
          </a:xfrm>
          <a:prstGeom prst="rect">
            <a:avLst/>
          </a:prstGeom>
        </p:spPr>
      </p:pic>
      <p:cxnSp>
        <p:nvCxnSpPr>
          <p:cNvPr id="10" name="Gerade Verbindung 9"/>
          <p:cNvCxnSpPr/>
          <p:nvPr userDrawn="1"/>
        </p:nvCxnSpPr>
        <p:spPr>
          <a:xfrm>
            <a:off x="0" y="6597352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5"/>
          <p:cNvSpPr>
            <a:spLocks noGrp="1"/>
          </p:cNvSpPr>
          <p:nvPr>
            <p:ph type="dt" sz="half" idx="10"/>
          </p:nvPr>
        </p:nvSpPr>
        <p:spPr>
          <a:xfrm>
            <a:off x="323528" y="6557542"/>
            <a:ext cx="2133600" cy="365125"/>
          </a:xfrm>
        </p:spPr>
        <p:txBody>
          <a:bodyPr/>
          <a:lstStyle>
            <a:lvl1pPr>
              <a:defRPr sz="1100"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</a:lstStyle>
          <a:p>
            <a:fld id="{F200AD40-679D-4B7D-8732-4E7F619583B5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12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3124200" y="6557542"/>
            <a:ext cx="2895600" cy="365125"/>
          </a:xfrm>
        </p:spPr>
        <p:txBody>
          <a:bodyPr/>
          <a:lstStyle>
            <a:lvl1pPr>
              <a:defRPr sz="1100"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</a:lstStyle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14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661164" y="6557542"/>
            <a:ext cx="2133600" cy="365125"/>
          </a:xfrm>
        </p:spPr>
        <p:txBody>
          <a:bodyPr/>
          <a:lstStyle>
            <a:lvl1pPr>
              <a:defRPr sz="1100"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</a:lstStyle>
          <a:p>
            <a:fld id="{54C49D4F-05A1-43D6-BA1B-62865A4310A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820317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D929-E5F6-4793-9F1F-9C1080588AFB}" type="datetime4">
              <a:rPr lang="en-US" smtClean="0"/>
              <a:pPr/>
              <a:t>September 25, 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ITK Engineering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9D4F-05A1-43D6-BA1B-62865A4310A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550058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91D0F-06A3-4C50-825D-128B07186F15}" type="datetime4">
              <a:rPr lang="en-US" smtClean="0"/>
              <a:pPr/>
              <a:t>September 25, 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ITK Engineering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9D4F-05A1-43D6-BA1B-62865A4310A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93097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8213-DBCD-4C07-99ED-56DD5C19A970}" type="datetime4">
              <a:rPr lang="en-US" smtClean="0"/>
              <a:pPr/>
              <a:t>September 25, 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ITK Engineering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9D4F-05A1-43D6-BA1B-62865A4310A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72292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>
            <a:lvl1pPr>
              <a:defRPr sz="11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B67DBC66-898F-42DA-8B8E-071588282CBB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>
            <a:lvl1pPr>
              <a:defRPr sz="11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de-DE" smtClean="0"/>
              <a:t>© ITK Engineering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 sz="11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54C49D4F-05A1-43D6-BA1B-62865A4310A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5" y="404664"/>
            <a:ext cx="792087" cy="686923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467545" y="6453336"/>
            <a:ext cx="8208911" cy="0"/>
          </a:xfrm>
          <a:prstGeom prst="line">
            <a:avLst/>
          </a:prstGeom>
          <a:ln>
            <a:solidFill>
              <a:srgbClr val="5D6A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1691680" y="419100"/>
            <a:ext cx="6984008" cy="6724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1819161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1BF4-0350-4395-80C5-FE0FC0F0EED9}" type="datetime4">
              <a:rPr lang="en-US" smtClean="0"/>
              <a:pPr/>
              <a:t>September 25, 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ITK Engineering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9D4F-05A1-43D6-BA1B-62865A4310A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9995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6A7C-8D10-4D93-8505-4FA4EBF8D2BE}" type="datetime4">
              <a:rPr lang="en-US" smtClean="0"/>
              <a:pPr/>
              <a:t>September 25, 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ITK Engineering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9D4F-05A1-43D6-BA1B-62865A4310A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85510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D3A9-E310-4B8E-97D5-05245CE5BC45}" type="datetime4">
              <a:rPr lang="en-US" smtClean="0"/>
              <a:pPr/>
              <a:t>September 25, 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ITK Engineering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9D4F-05A1-43D6-BA1B-62865A4310A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1476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FD1A7-140B-4F6E-9F85-59FA38012658}" type="datetime4">
              <a:rPr lang="en-US" smtClean="0"/>
              <a:pPr/>
              <a:t>September 25, 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© ITK Engineering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49D4F-05A1-43D6-BA1B-62865A4310A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92332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73" r:id="rId16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60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59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5" Type="http://schemas.openxmlformats.org/officeDocument/2006/relationships/tags" Target="../tags/tag62.xml"/><Relationship Id="rId10" Type="http://schemas.openxmlformats.org/officeDocument/2006/relationships/oleObject" Target="../embeddings/oleObject8.bin"/><Relationship Id="rId4" Type="http://schemas.openxmlformats.org/officeDocument/2006/relationships/tags" Target="../tags/tag61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64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63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vmlDrawing" Target="../drawings/vmlDrawing10.v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9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vmlDrawing" Target="../drawings/vmlDrawing11.v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9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vmlDrawing" Target="../drawings/vmlDrawing12.v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9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vmlDrawing" Target="../drawings/vmlDrawing13.v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8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vmlDrawing" Target="../drawings/vmlDrawing14.v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9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9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vmlDrawing" Target="../drawings/vmlDrawing15.vml"/><Relationship Id="rId6" Type="http://schemas.openxmlformats.org/officeDocument/2006/relationships/tags" Target="../tags/tag96.xml"/><Relationship Id="rId11" Type="http://schemas.openxmlformats.org/officeDocument/2006/relationships/image" Target="../media/image32.png"/><Relationship Id="rId5" Type="http://schemas.openxmlformats.org/officeDocument/2006/relationships/tags" Target="../tags/tag95.xml"/><Relationship Id="rId10" Type="http://schemas.openxmlformats.org/officeDocument/2006/relationships/image" Target="../media/image31.png"/><Relationship Id="rId4" Type="http://schemas.openxmlformats.org/officeDocument/2006/relationships/tags" Target="../tags/tag94.xml"/><Relationship Id="rId9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vmlDrawing" Target="../drawings/vmlDrawing16.v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10" Type="http://schemas.openxmlformats.org/officeDocument/2006/relationships/oleObject" Target="../embeddings/oleObject16.bin"/><Relationship Id="rId4" Type="http://schemas.openxmlformats.org/officeDocument/2006/relationships/tags" Target="../tags/tag99.xm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10" Type="http://schemas.openxmlformats.org/officeDocument/2006/relationships/oleObject" Target="../embeddings/oleObject17.bin"/><Relationship Id="rId4" Type="http://schemas.openxmlformats.org/officeDocument/2006/relationships/tags" Target="../tags/tag104.xml"/><Relationship Id="rId9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15.png"/><Relationship Id="rId3" Type="http://schemas.openxmlformats.org/officeDocument/2006/relationships/tags" Target="../tags/tag3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14.png"/><Relationship Id="rId33" Type="http://schemas.openxmlformats.org/officeDocument/2006/relationships/image" Target="../media/image21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7.jpeg"/><Relationship Id="rId1" Type="http://schemas.openxmlformats.org/officeDocument/2006/relationships/vmlDrawing" Target="../drawings/vmlDrawing1.v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3.png"/><Relationship Id="rId32" Type="http://schemas.openxmlformats.org/officeDocument/2006/relationships/image" Target="../media/image20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2.png"/><Relationship Id="rId28" Type="http://schemas.openxmlformats.org/officeDocument/2006/relationships/chart" Target="../charts/chart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9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16.png"/><Relationship Id="rId30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10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18.v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10" Type="http://schemas.openxmlformats.org/officeDocument/2006/relationships/oleObject" Target="../embeddings/oleObject18.bin"/><Relationship Id="rId4" Type="http://schemas.openxmlformats.org/officeDocument/2006/relationships/tags" Target="../tags/tag110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19.v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15.xml"/><Relationship Id="rId9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20.v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10" Type="http://schemas.openxmlformats.org/officeDocument/2006/relationships/oleObject" Target="../embeddings/oleObject20.bin"/><Relationship Id="rId4" Type="http://schemas.openxmlformats.org/officeDocument/2006/relationships/tags" Target="../tags/tag121.xml"/><Relationship Id="rId9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10" Type="http://schemas.openxmlformats.org/officeDocument/2006/relationships/oleObject" Target="../embeddings/oleObject21.bin"/><Relationship Id="rId4" Type="http://schemas.openxmlformats.org/officeDocument/2006/relationships/tags" Target="../tags/tag127.xml"/><Relationship Id="rId9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10" Type="http://schemas.openxmlformats.org/officeDocument/2006/relationships/oleObject" Target="../embeddings/oleObject22.bin"/><Relationship Id="rId4" Type="http://schemas.openxmlformats.org/officeDocument/2006/relationships/tags" Target="../tags/tag133.xml"/><Relationship Id="rId9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10" Type="http://schemas.openxmlformats.org/officeDocument/2006/relationships/oleObject" Target="../embeddings/oleObject23.bin"/><Relationship Id="rId4" Type="http://schemas.openxmlformats.org/officeDocument/2006/relationships/tags" Target="../tags/tag139.xml"/><Relationship Id="rId9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10" Type="http://schemas.openxmlformats.org/officeDocument/2006/relationships/oleObject" Target="../embeddings/oleObject24.bin"/><Relationship Id="rId4" Type="http://schemas.openxmlformats.org/officeDocument/2006/relationships/tags" Target="../tags/tag145.xml"/><Relationship Id="rId9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vmlDrawing" Target="../drawings/vmlDrawing25.vml"/><Relationship Id="rId6" Type="http://schemas.openxmlformats.org/officeDocument/2006/relationships/tags" Target="../tags/tag153.xml"/><Relationship Id="rId11" Type="http://schemas.openxmlformats.org/officeDocument/2006/relationships/image" Target="../media/image35.png"/><Relationship Id="rId5" Type="http://schemas.openxmlformats.org/officeDocument/2006/relationships/tags" Target="../tags/tag152.xml"/><Relationship Id="rId10" Type="http://schemas.openxmlformats.org/officeDocument/2006/relationships/oleObject" Target="../embeddings/oleObject25.bin"/><Relationship Id="rId4" Type="http://schemas.openxmlformats.org/officeDocument/2006/relationships/tags" Target="../tags/tag151.xml"/><Relationship Id="rId9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vmlDrawing" Target="../drawings/vmlDrawing26.v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10" Type="http://schemas.openxmlformats.org/officeDocument/2006/relationships/oleObject" Target="../embeddings/oleObject26.bin"/><Relationship Id="rId4" Type="http://schemas.openxmlformats.org/officeDocument/2006/relationships/tags" Target="../tags/tag157.xml"/><Relationship Id="rId9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162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161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image" Target="../media/image22.jpe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oleObject" Target="../embeddings/oleObject2.bin"/><Relationship Id="rId2" Type="http://schemas.openxmlformats.org/officeDocument/2006/relationships/tags" Target="../tags/tag20.xml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24.jpeg"/><Relationship Id="rId1" Type="http://schemas.openxmlformats.org/officeDocument/2006/relationships/vmlDrawing" Target="../drawings/vmlDrawing2.v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8.xml"/><Relationship Id="rId19" Type="http://schemas.openxmlformats.org/officeDocument/2006/relationships/image" Target="../media/image23.jpe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2" Type="http://schemas.openxmlformats.org/officeDocument/2006/relationships/tags" Target="../tags/tag165.xml"/><Relationship Id="rId1" Type="http://schemas.openxmlformats.org/officeDocument/2006/relationships/vmlDrawing" Target="../drawings/vmlDrawing28.v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10" Type="http://schemas.openxmlformats.org/officeDocument/2006/relationships/oleObject" Target="../embeddings/oleObject28.bin"/><Relationship Id="rId4" Type="http://schemas.openxmlformats.org/officeDocument/2006/relationships/tags" Target="../tags/tag167.xml"/><Relationship Id="rId9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2" Type="http://schemas.openxmlformats.org/officeDocument/2006/relationships/tags" Target="../tags/tag171.xml"/><Relationship Id="rId1" Type="http://schemas.openxmlformats.org/officeDocument/2006/relationships/vmlDrawing" Target="../drawings/vmlDrawing29.v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10" Type="http://schemas.openxmlformats.org/officeDocument/2006/relationships/oleObject" Target="../embeddings/oleObject29.bin"/><Relationship Id="rId4" Type="http://schemas.openxmlformats.org/officeDocument/2006/relationships/tags" Target="../tags/tag173.xml"/><Relationship Id="rId9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oleObject" Target="../embeddings/oleObject30.bin"/><Relationship Id="rId2" Type="http://schemas.openxmlformats.org/officeDocument/2006/relationships/tags" Target="../tags/tag177.xml"/><Relationship Id="rId1" Type="http://schemas.openxmlformats.org/officeDocument/2006/relationships/vmlDrawing" Target="../drawings/vmlDrawing30.vml"/><Relationship Id="rId6" Type="http://schemas.openxmlformats.org/officeDocument/2006/relationships/tags" Target="../tags/tag181.xml"/><Relationship Id="rId11" Type="http://schemas.openxmlformats.org/officeDocument/2006/relationships/notesSlide" Target="../notesSlides/notesSlide30.xml"/><Relationship Id="rId5" Type="http://schemas.openxmlformats.org/officeDocument/2006/relationships/tags" Target="../tags/tag18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oleObject" Target="../embeddings/oleObject31.bin"/><Relationship Id="rId2" Type="http://schemas.openxmlformats.org/officeDocument/2006/relationships/tags" Target="../tags/tag185.xml"/><Relationship Id="rId1" Type="http://schemas.openxmlformats.org/officeDocument/2006/relationships/vmlDrawing" Target="../drawings/vmlDrawing31.vml"/><Relationship Id="rId6" Type="http://schemas.openxmlformats.org/officeDocument/2006/relationships/tags" Target="../tags/tag189.xml"/><Relationship Id="rId11" Type="http://schemas.openxmlformats.org/officeDocument/2006/relationships/notesSlide" Target="../notesSlides/notesSlide31.xml"/><Relationship Id="rId5" Type="http://schemas.openxmlformats.org/officeDocument/2006/relationships/tags" Target="../tags/tag188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vmlDrawing" Target="../drawings/vmlDrawing32.v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10" Type="http://schemas.openxmlformats.org/officeDocument/2006/relationships/oleObject" Target="../embeddings/oleObject32.bin"/><Relationship Id="rId4" Type="http://schemas.openxmlformats.org/officeDocument/2006/relationships/tags" Target="../tags/tag195.xml"/><Relationship Id="rId9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3" Type="http://schemas.openxmlformats.org/officeDocument/2006/relationships/tags" Target="../tags/tag20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9.xml"/><Relationship Id="rId1" Type="http://schemas.openxmlformats.org/officeDocument/2006/relationships/vmlDrawing" Target="../drawings/vmlDrawing33.vml"/><Relationship Id="rId6" Type="http://schemas.openxmlformats.org/officeDocument/2006/relationships/tags" Target="../tags/tag203.xml"/><Relationship Id="rId11" Type="http://schemas.openxmlformats.org/officeDocument/2006/relationships/image" Target="../media/image37.png"/><Relationship Id="rId5" Type="http://schemas.openxmlformats.org/officeDocument/2006/relationships/tags" Target="../tags/tag202.xml"/><Relationship Id="rId10" Type="http://schemas.openxmlformats.org/officeDocument/2006/relationships/hyperlink" Target="../../scons_templates/03_Workspace/algo/xxx/autorelease/Algorithm_Component_Handover_Template.docx" TargetMode="External"/><Relationship Id="rId4" Type="http://schemas.openxmlformats.org/officeDocument/2006/relationships/tags" Target="../tags/tag201.xml"/><Relationship Id="rId9" Type="http://schemas.openxmlformats.org/officeDocument/2006/relationships/oleObject" Target="../embeddings/oleObject3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tags" Target="../tags/tag2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vmlDrawing" Target="../drawings/vmlDrawing34.vml"/><Relationship Id="rId6" Type="http://schemas.openxmlformats.org/officeDocument/2006/relationships/tags" Target="../tags/tag208.xml"/><Relationship Id="rId11" Type="http://schemas.openxmlformats.org/officeDocument/2006/relationships/image" Target="../media/image38.png"/><Relationship Id="rId5" Type="http://schemas.openxmlformats.org/officeDocument/2006/relationships/tags" Target="../tags/tag207.xml"/><Relationship Id="rId10" Type="http://schemas.openxmlformats.org/officeDocument/2006/relationships/hyperlink" Target="../../../../../01_Supporting_Processes/01_Project_Management/05_Release/CIPP_AlgorithmCodeHandover_AutoRelease.docx" TargetMode="External"/><Relationship Id="rId4" Type="http://schemas.openxmlformats.org/officeDocument/2006/relationships/tags" Target="../tags/tag206.xml"/><Relationship Id="rId9" Type="http://schemas.openxmlformats.org/officeDocument/2006/relationships/oleObject" Target="../embeddings/oleObject34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2" Type="http://schemas.openxmlformats.org/officeDocument/2006/relationships/tags" Target="../tags/tag209.xml"/><Relationship Id="rId1" Type="http://schemas.openxmlformats.org/officeDocument/2006/relationships/vmlDrawing" Target="../drawings/vmlDrawing35.v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10" Type="http://schemas.openxmlformats.org/officeDocument/2006/relationships/oleObject" Target="../embeddings/oleObject35.bin"/><Relationship Id="rId4" Type="http://schemas.openxmlformats.org/officeDocument/2006/relationships/tags" Target="../tags/tag211.xml"/><Relationship Id="rId9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" Type="http://schemas.openxmlformats.org/officeDocument/2006/relationships/vmlDrawing" Target="../drawings/vmlDrawing36.v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10" Type="http://schemas.openxmlformats.org/officeDocument/2006/relationships/oleObject" Target="../embeddings/oleObject36.bin"/><Relationship Id="rId4" Type="http://schemas.openxmlformats.org/officeDocument/2006/relationships/tags" Target="../tags/tag217.xml"/><Relationship Id="rId9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22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21.xml"/><Relationship Id="rId1" Type="http://schemas.openxmlformats.org/officeDocument/2006/relationships/vmlDrawing" Target="../drawings/vmlDrawing37.v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9" Type="http://schemas.openxmlformats.org/officeDocument/2006/relationships/oleObject" Target="../embeddings/oleObject3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227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226.xml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9" Type="http://schemas.openxmlformats.org/officeDocument/2006/relationships/image" Target="../media/image39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tags" Target="../tags/tag231.xml"/><Relationship Id="rId7" Type="http://schemas.openxmlformats.org/officeDocument/2006/relationships/notesSlide" Target="../notesSlides/notesSlide39.xml"/><Relationship Id="rId2" Type="http://schemas.openxmlformats.org/officeDocument/2006/relationships/tags" Target="../tags/tag230.xml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235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.v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10" Type="http://schemas.openxmlformats.org/officeDocument/2006/relationships/oleObject" Target="../embeddings/oleObject3.bin"/><Relationship Id="rId4" Type="http://schemas.openxmlformats.org/officeDocument/2006/relationships/tags" Target="../tags/tag35.xml"/><Relationship Id="rId9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2" Type="http://schemas.openxmlformats.org/officeDocument/2006/relationships/tags" Target="../tags/tag39.xml"/><Relationship Id="rId1" Type="http://schemas.openxmlformats.org/officeDocument/2006/relationships/vmlDrawing" Target="../drawings/vmlDrawing4.v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10" Type="http://schemas.openxmlformats.org/officeDocument/2006/relationships/oleObject" Target="../embeddings/oleObject4.bin"/><Relationship Id="rId4" Type="http://schemas.openxmlformats.org/officeDocument/2006/relationships/tags" Target="../tags/tag41.xml"/><Relationship Id="rId9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vmlDrawing" Target="../drawings/vmlDrawing5.v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oleObject" Target="../embeddings/oleObject5.bin"/><Relationship Id="rId4" Type="http://schemas.openxmlformats.org/officeDocument/2006/relationships/tags" Target="../tags/tag47.xml"/><Relationship Id="rId9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52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51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56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55.xml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58.xml"/><Relationship Id="rId10" Type="http://schemas.openxmlformats.org/officeDocument/2006/relationships/image" Target="../media/image26.png"/><Relationship Id="rId4" Type="http://schemas.openxmlformats.org/officeDocument/2006/relationships/tags" Target="../tags/tag57.xml"/><Relationship Id="rId9" Type="http://schemas.openxmlformats.org/officeDocument/2006/relationships/hyperlink" Target="SCons_auto_release_integration.doc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ITK Engineering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3A74"/>
                </a:solidFill>
                <a:latin typeface="Arial" pitchFamily="34" charset="0"/>
                <a:cs typeface="Arial" pitchFamily="34" charset="0"/>
              </a:rPr>
              <a:t>Partner </a:t>
            </a:r>
            <a:r>
              <a:rPr lang="de-DE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|</a:t>
            </a:r>
            <a:r>
              <a:rPr lang="de-DE" dirty="0" smtClean="0">
                <a:solidFill>
                  <a:srgbClr val="003A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rgbClr val="003A74"/>
                </a:solidFill>
              </a:rPr>
              <a:t>C</a:t>
            </a:r>
            <a:r>
              <a:rPr lang="de-DE" dirty="0" err="1" smtClean="0">
                <a:solidFill>
                  <a:srgbClr val="003A74"/>
                </a:solidFill>
                <a:latin typeface="Arial" pitchFamily="34" charset="0"/>
                <a:cs typeface="Arial" pitchFamily="34" charset="0"/>
              </a:rPr>
              <a:t>reates</a:t>
            </a:r>
            <a:r>
              <a:rPr lang="de-DE" dirty="0" smtClean="0">
                <a:solidFill>
                  <a:srgbClr val="003A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|</a:t>
            </a:r>
            <a:r>
              <a:rPr lang="de-DE" dirty="0" smtClean="0">
                <a:solidFill>
                  <a:srgbClr val="003A7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 smtClean="0">
                <a:solidFill>
                  <a:srgbClr val="003A74"/>
                </a:solidFill>
                <a:latin typeface="Arial" pitchFamily="34" charset="0"/>
                <a:cs typeface="Arial" pitchFamily="34" charset="0"/>
              </a:rPr>
              <a:t>Perspectives</a:t>
            </a:r>
            <a:endParaRPr lang="de-DE" dirty="0">
              <a:solidFill>
                <a:srgbClr val="003A74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88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9021" y="1263950"/>
            <a:ext cx="5209143" cy="294038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80265" y="2348880"/>
            <a:ext cx="4814499" cy="29298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6866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Integration/Activation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696236" y="4653136"/>
            <a:ext cx="1764196" cy="18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6696236" y="4977172"/>
            <a:ext cx="1764196" cy="18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5516" y="4651912"/>
            <a:ext cx="5431917" cy="9013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4" name="Rechteck 43"/>
          <p:cNvSpPr/>
          <p:nvPr/>
        </p:nvSpPr>
        <p:spPr>
          <a:xfrm>
            <a:off x="3491880" y="1484804"/>
            <a:ext cx="2448273" cy="18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3491881" y="1988840"/>
            <a:ext cx="1764196" cy="18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7" name="Form 46"/>
          <p:cNvCxnSpPr>
            <a:stCxn id="36870" idx="0"/>
            <a:endCxn id="44" idx="1"/>
          </p:cNvCxnSpPr>
          <p:nvPr/>
        </p:nvCxnSpPr>
        <p:spPr>
          <a:xfrm rot="5400000" flipH="1" flipV="1">
            <a:off x="1673123" y="2833156"/>
            <a:ext cx="3077108" cy="560405"/>
          </a:xfrm>
          <a:prstGeom prst="bentConnector2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 49"/>
          <p:cNvCxnSpPr>
            <a:stCxn id="36870" idx="0"/>
            <a:endCxn id="45" idx="1"/>
          </p:cNvCxnSpPr>
          <p:nvPr/>
        </p:nvCxnSpPr>
        <p:spPr>
          <a:xfrm rot="5400000" flipH="1" flipV="1">
            <a:off x="1925142" y="3085173"/>
            <a:ext cx="2573072" cy="560406"/>
          </a:xfrm>
          <a:prstGeom prst="bentConnector2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10" idx="1"/>
            <a:endCxn id="36870" idx="3"/>
          </p:cNvCxnSpPr>
          <p:nvPr/>
        </p:nvCxnSpPr>
        <p:spPr>
          <a:xfrm flipH="1">
            <a:off x="5647433" y="4743136"/>
            <a:ext cx="1048803" cy="359438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/>
          <p:cNvSpPr txBox="1"/>
          <p:nvPr/>
        </p:nvSpPr>
        <p:spPr>
          <a:xfrm>
            <a:off x="5647433" y="5862463"/>
            <a:ext cx="238390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activate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auto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release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autorel_support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= True</a:t>
            </a:r>
            <a:endParaRPr lang="de-DE" sz="12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8" name="Gerade Verbindung mit Pfeil 57"/>
          <p:cNvCxnSpPr>
            <a:stCxn id="38" idx="2"/>
            <a:endCxn id="56" idx="0"/>
          </p:cNvCxnSpPr>
          <p:nvPr/>
        </p:nvCxnSpPr>
        <p:spPr>
          <a:xfrm flipH="1">
            <a:off x="6839385" y="5157172"/>
            <a:ext cx="738949" cy="705291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60"/>
          <p:cNvSpPr/>
          <p:nvPr/>
        </p:nvSpPr>
        <p:spPr>
          <a:xfrm>
            <a:off x="3491883" y="1664804"/>
            <a:ext cx="1440158" cy="18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feld 61"/>
          <p:cNvSpPr txBox="1"/>
          <p:nvPr/>
        </p:nvSpPr>
        <p:spPr>
          <a:xfrm>
            <a:off x="1132744" y="5554686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Copy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handover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template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and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SCons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script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!</a:t>
            </a:r>
            <a:endParaRPr lang="de-DE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6463680" y="1484804"/>
            <a:ext cx="235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Use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configuration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template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and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add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it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de-DE" sz="1400" dirty="0" smtClean="0">
                <a:latin typeface="Arial" pitchFamily="34" charset="0"/>
                <a:cs typeface="Arial" pitchFamily="34" charset="0"/>
              </a:rPr>
              <a:t> MKS!</a:t>
            </a:r>
            <a:endParaRPr lang="de-DE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5" name="Gerade Verbindung mit Pfeil 64"/>
          <p:cNvCxnSpPr>
            <a:stCxn id="63" idx="1"/>
            <a:endCxn id="61" idx="3"/>
          </p:cNvCxnSpPr>
          <p:nvPr/>
        </p:nvCxnSpPr>
        <p:spPr>
          <a:xfrm flipH="1">
            <a:off x="4932041" y="1746414"/>
            <a:ext cx="1531639" cy="8390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467544" y="1088740"/>
            <a:ext cx="817290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scons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-?</a:t>
            </a:r>
          </a:p>
          <a:p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Help</a:t>
            </a: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====</a:t>
            </a: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scons.bat [-c | -j N | -? | /? |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define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=define1 | TARGET]</a:t>
            </a:r>
          </a:p>
          <a:p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-c        Clean all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targets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-j N      Multicore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build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whereat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N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the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amount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of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threads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(e.g. scons.bat -j 4)</a:t>
            </a: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-?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or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/? 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This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output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define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=   Pass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preprocessor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define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. Separate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define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with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comma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Example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define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=define1,define2</a:t>
            </a: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TARGET   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One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of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the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following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targets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all                                   :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Build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all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targets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except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autorel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cipp_algo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                       :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Build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algo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library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cipp_algo_ecu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                 :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Build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ECU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algo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library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cipp_algo_ti_c674x               :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Build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TI C674x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algo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library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cipp_sim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                        :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Build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targets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PC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simulation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cipp_sim_hil_ecu_out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          :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Build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ECU out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files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eval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board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cipp_sim_hil_out_ti_c674x        :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Build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TI C674x out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eval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board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...</a:t>
            </a:r>
          </a:p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cipp_doxy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                       :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Build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doxygen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documentation</a:t>
            </a:r>
            <a:endParaRPr lang="de-DE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autorel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                              :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Perform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complete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automatic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release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process</a:t>
            </a:r>
            <a:endParaRPr lang="de-DE" sz="1200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70658" name="think-cell Slide" r:id="rId8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Integration/Activation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4" name="Rechteck 43"/>
          <p:cNvSpPr/>
          <p:nvPr/>
        </p:nvSpPr>
        <p:spPr>
          <a:xfrm>
            <a:off x="323528" y="5157192"/>
            <a:ext cx="7704856" cy="21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Textfeld 62"/>
          <p:cNvSpPr txBox="1"/>
          <p:nvPr/>
        </p:nvSpPr>
        <p:spPr>
          <a:xfrm>
            <a:off x="1511660" y="5625244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The build target “</a:t>
            </a:r>
            <a:r>
              <a:rPr lang="en-US" sz="1600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autorel</a:t>
            </a:r>
            <a:r>
              <a:rPr lang="en-US" sz="1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” is separated from “all”!</a:t>
            </a:r>
          </a:p>
          <a:p>
            <a:pPr algn="ctr"/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The command “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scons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autorel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” starts the auto release script.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6082" name="think-cell Slide" r:id="rId9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AutoRelease Configuration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Static configuration 1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16360" y="1916832"/>
            <a:ext cx="79112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Root directory: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Usually there is no reason to change it. Please check careful if the functions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above are fulfilled before changing that preference.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sandbox_root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engineering_dir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"../"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Component owner: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Name of the owner. Free text that will be passed to the handover document.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component_owner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"Name of Owner"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Configuration list file: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The file name of the xml file containing the list of all xml files that are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used for project configuration.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config_list_file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"shared_project_config_files.xml“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Kind of delivery: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Free text that will be passed to handover.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"Library" or "Source"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kind_of_delivery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"Source"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7106" name="think-cell Slide" r:id="rId9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AutoRelease Configuration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Static configuration 2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16359" y="1916832"/>
            <a:ext cx="791128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Component release setups: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List of available setups. The 'NAME' may be any string and proposed for 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selection in the beginning of the auto release process. 'DIRS' is a list of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directories in "04_Build\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algo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\&lt;component&gt;_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sim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 that will be considered by the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auto release script for that particular setup.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'BUILDS' is a list of SCons build target to be re-compiled when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algo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version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number has been modified.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component_release_setups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(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'NAME':'CONFIG 1',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'DIRS':[],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'BUILDS':[],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},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Example: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component_release_setups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(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'NAME':'C674x-ARP32',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'DIRS':['ti_c674x', 'ti_arp32'],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'BUILDS':['cipp_algo_ti_c674x_release', 'cipp_algo_ti_arp32_release'],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},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'NAME':'C66xx-ARP32',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'DIRS':['ti_c66xx', 'ti_arp32_vh28e1'],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'BUILDS':['cipp_algo_ti_c66xx_release', 'cipp_algo_ti_arp32_release'],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},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)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8130" name="think-cell Slide" r:id="rId9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AutoRelease Configuration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Dynamic configuration 1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16359" y="1916832"/>
            <a:ext cx="7911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Compliance report link: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MKS-link to any compliance report. Free text that will be passed to the 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handover document.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compl_report_link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"n/a"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Release list: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Colon separated list of MKS release IDs. Those containing "Planned Requests"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are investigated for realized or closed issues. Positive findings will be 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passed to the handover document. Non-release IDs will be ignored and a message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is printed to the console.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release_id_list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Example: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release_id_list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[174366, 186012]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9154" name="think-cell Slide" r:id="rId9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AutoRelease Configuration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Dynamic configuration 2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16359" y="1916832"/>
            <a:ext cx="79112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Additional checkpoints: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List 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additional_checkpoints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Example: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additional_checkpoints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"LABEL":"AL_SR_WRP_03.00.14",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"LINK":"http://mks-psad:7001/si/viewproject?projectName=/nfs/projekte1/REPOSITORY/Base%5fDevelopment/05%5fAlgorithm/SR%5fSignRecognition/04%5fEngineering/01%5fSource%5fCode/algo/00%5fCustom/sr%5fwrp/project.pj"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},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"LABEL":"SW_COMMON_06.00.00_INT-4",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# "LINK":"http://mks-psad:7001/si/viewproject?projectName=/nfs/projekte1/REPOSITORY/Base_Development/05_Algorithm/CIPP_CommonImagePreProcessing/04_Engineering/01_Source_Code/common/rte/project.pj"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},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]</a:t>
            </a:r>
            <a:endParaRPr lang="de-DE" sz="1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2226" name="think-cell Slide" r:id="rId9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Consistency Check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Member Check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1583668" y="255183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\04_Engineering\01_Source_Code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\04_Engineering\03_Workspace\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algo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\{component}*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\04_Engineering\05_Deliverables\include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\05_Testing\06_Test_Tools\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mts_measurement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cfg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791580" y="2132856"/>
            <a:ext cx="4177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The members in these sub-projects are checked recursive: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583668" y="4172016"/>
            <a:ext cx="5580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NO WORKFILE - local file doesn’t exist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OUT OF SYNC – member revision is not working revision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LOCKED      - locked by “me”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MODIFIED    - local file differs from working revision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791580" y="3753036"/>
            <a:ext cx="2522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Types of detected inconsistencies: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791580" y="5337212"/>
            <a:ext cx="7047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If this check fails the inconsistent files are printed to the console followed by the type of inconsistency.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0178" name="think-cell Slide" r:id="rId9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Consistency Check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Read Shared Project Configuration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1560" y="2060848"/>
            <a:ext cx="5541429" cy="23082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Rechteck 9"/>
          <p:cNvSpPr/>
          <p:nvPr/>
        </p:nvSpPr>
        <p:spPr>
          <a:xfrm>
            <a:off x="719572" y="3284984"/>
            <a:ext cx="1944216" cy="864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818220" y="3392996"/>
            <a:ext cx="1557536" cy="14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34905" y="4833156"/>
            <a:ext cx="4325527" cy="1271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18" name="Gewinkelte Verbindung 17"/>
          <p:cNvCxnSpPr>
            <a:stCxn id="11" idx="3"/>
            <a:endCxn id="50180" idx="0"/>
          </p:cNvCxnSpPr>
          <p:nvPr/>
        </p:nvCxnSpPr>
        <p:spPr>
          <a:xfrm>
            <a:off x="2375756" y="3464996"/>
            <a:ext cx="3921913" cy="1368160"/>
          </a:xfrm>
          <a:prstGeom prst="bentConnector2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50180" idx="2"/>
            <a:endCxn id="10" idx="2"/>
          </p:cNvCxnSpPr>
          <p:nvPr/>
        </p:nvCxnSpPr>
        <p:spPr>
          <a:xfrm rot="5400000" flipH="1">
            <a:off x="3016749" y="2824012"/>
            <a:ext cx="1955851" cy="4605989"/>
          </a:xfrm>
          <a:prstGeom prst="bentConnector3">
            <a:avLst>
              <a:gd name="adj1" fmla="val -11688"/>
            </a:avLst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41288" y="2132856"/>
            <a:ext cx="5099064" cy="16943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1202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Consistency Check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Read Shared Project Configuration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922568" y="2600908"/>
            <a:ext cx="1008112" cy="18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146704" y="2780908"/>
            <a:ext cx="2700300" cy="18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6486964" y="3104964"/>
            <a:ext cx="1116124" cy="18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3779912" y="3104964"/>
            <a:ext cx="2664296" cy="180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575556" y="4149080"/>
            <a:ext cx="16722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BaseConfig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de-DE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75556" y="4750115"/>
            <a:ext cx="16722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CustomConfig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de-DE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75557" y="5326179"/>
            <a:ext cx="16722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&lt;CustomConfigV2&gt;</a:t>
            </a:r>
            <a:endParaRPr lang="de-DE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75557" y="5902243"/>
            <a:ext cx="167225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&lt;CustomConfigV3&gt;</a:t>
            </a:r>
            <a:endParaRPr lang="de-DE" sz="12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9" name="Gekrümmte Verbindung 28"/>
          <p:cNvCxnSpPr>
            <a:stCxn id="24" idx="3"/>
            <a:endCxn id="23" idx="3"/>
          </p:cNvCxnSpPr>
          <p:nvPr/>
        </p:nvCxnSpPr>
        <p:spPr>
          <a:xfrm flipV="1">
            <a:off x="2247809" y="4287580"/>
            <a:ext cx="12700" cy="601035"/>
          </a:xfrm>
          <a:prstGeom prst="curvedConnector3">
            <a:avLst>
              <a:gd name="adj1" fmla="val 4261545"/>
            </a:avLst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krümmte Verbindung 38"/>
          <p:cNvCxnSpPr/>
          <p:nvPr/>
        </p:nvCxnSpPr>
        <p:spPr>
          <a:xfrm flipV="1">
            <a:off x="2260509" y="4888615"/>
            <a:ext cx="12700" cy="601035"/>
          </a:xfrm>
          <a:prstGeom prst="curvedConnector3">
            <a:avLst>
              <a:gd name="adj1" fmla="val 4261545"/>
            </a:avLst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/>
        </p:nvSpPr>
        <p:spPr>
          <a:xfrm>
            <a:off x="2528524" y="5902243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Arial" pitchFamily="34" charset="0"/>
                <a:cs typeface="Arial" pitchFamily="34" charset="0"/>
              </a:rPr>
              <a:t>Not </a:t>
            </a:r>
            <a:r>
              <a:rPr lang="de-DE" sz="1200" dirty="0" err="1" smtClean="0">
                <a:latin typeface="Arial" pitchFamily="34" charset="0"/>
                <a:cs typeface="Arial" pitchFamily="34" charset="0"/>
              </a:rPr>
              <a:t>supported</a:t>
            </a:r>
            <a:r>
              <a:rPr lang="de-DE" sz="1200" dirty="0" smtClean="0">
                <a:latin typeface="Arial" pitchFamily="34" charset="0"/>
                <a:cs typeface="Arial" pitchFamily="34" charset="0"/>
              </a:rPr>
              <a:t>!</a:t>
            </a:r>
            <a:endParaRPr lang="de-DE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Gerade Verbindung mit Pfeil 50"/>
          <p:cNvCxnSpPr>
            <a:stCxn id="26" idx="3"/>
            <a:endCxn id="49" idx="1"/>
          </p:cNvCxnSpPr>
          <p:nvPr/>
        </p:nvCxnSpPr>
        <p:spPr>
          <a:xfrm>
            <a:off x="2247810" y="6040743"/>
            <a:ext cx="280714" cy="0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2852439" y="5049180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>
                <a:latin typeface="Arial" pitchFamily="34" charset="0"/>
                <a:cs typeface="Arial" pitchFamily="34" charset="0"/>
              </a:rPr>
              <a:t>Overwrites</a:t>
            </a:r>
            <a:endParaRPr lang="de-DE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852439" y="4426079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>
                <a:latin typeface="Arial" pitchFamily="34" charset="0"/>
                <a:cs typeface="Arial" pitchFamily="34" charset="0"/>
              </a:rPr>
              <a:t>Overwrites</a:t>
            </a:r>
            <a:endParaRPr lang="de-DE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67544" y="4059080"/>
            <a:ext cx="3456384" cy="22502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winkelte Verbindung 56"/>
          <p:cNvCxnSpPr>
            <a:stCxn id="10" idx="1"/>
            <a:endCxn id="55" idx="0"/>
          </p:cNvCxnSpPr>
          <p:nvPr/>
        </p:nvCxnSpPr>
        <p:spPr>
          <a:xfrm rot="10800000" flipV="1">
            <a:off x="2195736" y="2690908"/>
            <a:ext cx="726832" cy="1368172"/>
          </a:xfrm>
          <a:prstGeom prst="bentConnector2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6176062" y="4378243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Only shared projects of type “build”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are considered!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Gerade Verbindung mit Pfeil 62"/>
          <p:cNvCxnSpPr>
            <a:stCxn id="61" idx="0"/>
            <a:endCxn id="20" idx="2"/>
          </p:cNvCxnSpPr>
          <p:nvPr/>
        </p:nvCxnSpPr>
        <p:spPr>
          <a:xfrm flipH="1" flipV="1">
            <a:off x="7045026" y="3284964"/>
            <a:ext cx="435239" cy="1093279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feld 63"/>
          <p:cNvSpPr txBox="1"/>
          <p:nvPr/>
        </p:nvSpPr>
        <p:spPr>
          <a:xfrm>
            <a:off x="4139952" y="5013176"/>
            <a:ext cx="3905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If label is not defined there is an MKS revision number!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7" name="Gerade Verbindung mit Pfeil 66"/>
          <p:cNvCxnSpPr>
            <a:stCxn id="64" idx="0"/>
            <a:endCxn id="21" idx="2"/>
          </p:cNvCxnSpPr>
          <p:nvPr/>
        </p:nvCxnSpPr>
        <p:spPr>
          <a:xfrm flipH="1" flipV="1">
            <a:off x="5112060" y="3284964"/>
            <a:ext cx="980510" cy="1728212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/>
          <p:cNvSpPr txBox="1"/>
          <p:nvPr/>
        </p:nvSpPr>
        <p:spPr>
          <a:xfrm>
            <a:off x="4613942" y="5603178"/>
            <a:ext cx="409444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All defined shared projects occurring in the sandbox are listed in the code handover document.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3250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Consistency Check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Shared Project Configuration Check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791579" y="3104964"/>
            <a:ext cx="7736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If one of the list above is not met the script aborts and print’s an error to the console.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6360" y="2147653"/>
            <a:ext cx="7931225" cy="77729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600" dirty="0" smtClean="0"/>
              <a:t>All shared projects have to be of the type “build”</a:t>
            </a:r>
          </a:p>
          <a:p>
            <a:r>
              <a:rPr lang="en-US" sz="1600" dirty="0" smtClean="0"/>
              <a:t>All project versions have to match the shared project configuration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46650" y="3609020"/>
            <a:ext cx="7900935" cy="270843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</a:t>
            </a:r>
          </a:p>
          <a:p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---------- CONSISTENCY CHECK -------------------------------------------</a:t>
            </a:r>
          </a:p>
          <a:p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</a:t>
            </a:r>
          </a:p>
          <a:p>
            <a:endParaRPr lang="de-DE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Checking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members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..............ok</a:t>
            </a:r>
          </a:p>
          <a:p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Looking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shared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projects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...ok</a:t>
            </a:r>
          </a:p>
          <a:p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Checking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shared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projects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......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failed</a:t>
            </a:r>
            <a:endParaRPr lang="de-DE" sz="1000" dirty="0" smtClean="0">
              <a:latin typeface="Courier New" pitchFamily="49" charset="0"/>
              <a:cs typeface="Courier New" pitchFamily="49" charset="0"/>
            </a:endParaRPr>
          </a:p>
          <a:p>
            <a:endParaRPr lang="de-DE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Compontent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"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GS_GlobalScheduler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":</a:t>
            </a:r>
          </a:p>
          <a:p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Found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: Label="AL_GS_03.03.00_INT-32",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Rev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.=1.42</a:t>
            </a:r>
          </a:p>
          <a:p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Exp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 : "AL_GS_03.03.00_INT-11"</a:t>
            </a:r>
          </a:p>
          <a:p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Compontent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"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CANT_Cantata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":</a:t>
            </a:r>
          </a:p>
          <a:p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Found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: Label="AL_EMO_01.23.01_INT-1",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Rev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.=1.2</a:t>
            </a:r>
          </a:p>
          <a:p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Exp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 : "Revision 1.6"</a:t>
            </a:r>
          </a:p>
          <a:p>
            <a:endParaRPr lang="de-DE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The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auto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release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script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was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terminated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due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to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an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error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Error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description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: 2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inconsistent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shared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projects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000" dirty="0" err="1" smtClean="0">
                <a:latin typeface="Courier New" pitchFamily="49" charset="0"/>
                <a:cs typeface="Courier New" pitchFamily="49" charset="0"/>
              </a:rPr>
              <a:t>found</a:t>
            </a:r>
            <a:r>
              <a:rPr lang="de-DE" sz="1000" dirty="0" smtClean="0">
                <a:latin typeface="Courier New" pitchFamily="49" charset="0"/>
                <a:cs typeface="Courier New" pitchFamily="49" charset="0"/>
              </a:rPr>
              <a:t>.</a:t>
            </a:r>
            <a:endParaRPr lang="de-DE" sz="1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3779" y="1656079"/>
            <a:ext cx="4094740" cy="198882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80975" indent="-180975">
              <a:spcBef>
                <a:spcPts val="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</a:pPr>
            <a:endParaRPr lang="de-DE" sz="2000" b="0" dirty="0">
              <a:solidFill>
                <a:srgbClr val="003A74"/>
              </a:solidFill>
              <a:ea typeface="Arial Unicode MS" pitchFamily="34" charset="-128"/>
              <a:cs typeface="Arial" pitchFamily="34" charset="0"/>
            </a:endParaRP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5190802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p:oleObj spid="_x0000_s8276" name="think-cell Slide" r:id="rId22" imgW="270" imgH="270" progId="">
              <p:embed/>
            </p:oleObj>
          </a:graphicData>
        </a:graphic>
      </p:graphicFrame>
      <p:sp>
        <p:nvSpPr>
          <p:cNvPr id="12" name="Rechteck 11"/>
          <p:cNvSpPr/>
          <p:nvPr>
            <p:custDataLst>
              <p:tags r:id="rId3"/>
            </p:custDataLst>
          </p:nvPr>
        </p:nvSpPr>
        <p:spPr bwMode="auto">
          <a:xfrm>
            <a:off x="373781" y="3751085"/>
            <a:ext cx="4094738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de-DE" sz="2400" dirty="0" smtClean="0">
                <a:solidFill>
                  <a:schemeClr val="bg1"/>
                </a:solidFill>
                <a:ea typeface="Arial Unicode MS" pitchFamily="34" charset="-128"/>
                <a:cs typeface="Arial" pitchFamily="34" charset="0"/>
              </a:rPr>
              <a:t>Certified*</a:t>
            </a:r>
            <a:endParaRPr lang="en-AU" sz="2400" dirty="0">
              <a:solidFill>
                <a:schemeClr val="bg1"/>
              </a:solidFill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58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780" y="4179281"/>
            <a:ext cx="4094740" cy="220204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0975" indent="-180975" fontAlgn="base">
              <a:spcBef>
                <a:spcPts val="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sz="2000" b="0">
                <a:solidFill>
                  <a:srgbClr val="003A74"/>
                </a:solidFill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de-DE" sz="1700" dirty="0"/>
              <a:t>DIN EN ISO 9001:2008 </a:t>
            </a:r>
          </a:p>
          <a:p>
            <a:r>
              <a:rPr lang="de-DE" sz="1700" dirty="0"/>
              <a:t>EN ISO </a:t>
            </a:r>
            <a:r>
              <a:rPr lang="de-DE" sz="1700" dirty="0" smtClean="0"/>
              <a:t>13485:2012</a:t>
            </a:r>
            <a:endParaRPr lang="de-DE" sz="1700" dirty="0"/>
          </a:p>
          <a:p>
            <a:r>
              <a:rPr lang="de-DE" sz="1700" dirty="0"/>
              <a:t>ISTQB Testers (International Software </a:t>
            </a:r>
            <a:r>
              <a:rPr lang="de-DE" sz="1700" dirty="0" err="1"/>
              <a:t>Testing</a:t>
            </a:r>
            <a:r>
              <a:rPr lang="de-DE" sz="1700" dirty="0"/>
              <a:t> </a:t>
            </a:r>
            <a:r>
              <a:rPr lang="de-DE" sz="1700" dirty="0" err="1"/>
              <a:t>Qualification</a:t>
            </a:r>
            <a:r>
              <a:rPr lang="de-DE" sz="1700" dirty="0"/>
              <a:t> Board</a:t>
            </a:r>
            <a:r>
              <a:rPr lang="de-DE" sz="1700" dirty="0" smtClean="0"/>
              <a:t>)</a:t>
            </a:r>
          </a:p>
          <a:p>
            <a:r>
              <a:rPr lang="de-DE" sz="1700" dirty="0" smtClean="0"/>
              <a:t>IREB (</a:t>
            </a:r>
            <a:r>
              <a:rPr lang="de-DE" sz="1700" dirty="0" err="1" smtClean="0"/>
              <a:t>Requirements</a:t>
            </a:r>
            <a:r>
              <a:rPr lang="de-DE" sz="1700" dirty="0" smtClean="0"/>
              <a:t> Engineering)</a:t>
            </a:r>
            <a:endParaRPr lang="de-DE" sz="1700" dirty="0"/>
          </a:p>
          <a:p>
            <a:r>
              <a:rPr lang="en-US" sz="1700" dirty="0"/>
              <a:t>FSCAE (Functional Safety Certified Automotive Engineers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13" name="Rechteck 12"/>
          <p:cNvSpPr/>
          <p:nvPr>
            <p:custDataLst>
              <p:tags r:id="rId5"/>
            </p:custDataLst>
          </p:nvPr>
        </p:nvSpPr>
        <p:spPr bwMode="auto">
          <a:xfrm>
            <a:off x="372769" y="1200604"/>
            <a:ext cx="4095750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ea typeface="Arial Unicode MS" pitchFamily="34" charset="-128"/>
                <a:cs typeface="Arial" pitchFamily="34" charset="0"/>
              </a:rPr>
              <a:t>Continuous </a:t>
            </a:r>
            <a:r>
              <a:rPr lang="en-US" sz="2400" dirty="0">
                <a:solidFill>
                  <a:schemeClr val="bg1"/>
                </a:solidFill>
                <a:ea typeface="Arial Unicode MS" pitchFamily="34" charset="-128"/>
                <a:cs typeface="Arial" pitchFamily="34" charset="0"/>
              </a:rPr>
              <a:t>Growth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At</a:t>
            </a:r>
            <a:r>
              <a:rPr lang="de-DE" dirty="0" smtClean="0"/>
              <a:t> a </a:t>
            </a:r>
            <a:r>
              <a:rPr lang="de-DE" dirty="0" err="1" smtClean="0"/>
              <a:t>Glance</a:t>
            </a:r>
            <a:endParaRPr lang="de-DE" dirty="0"/>
          </a:p>
        </p:txBody>
      </p:sp>
      <p:sp>
        <p:nvSpPr>
          <p:cNvPr id="53" name="Datumsplatzhalter 3"/>
          <p:cNvSpPr>
            <a:spLocks noGrp="1"/>
          </p:cNvSpPr>
          <p:nvPr>
            <p:ph type="dt" sz="half" idx="10"/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E0105353-2106-44B2-A372-BA7F62A443C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smtClean="0"/>
              <a:t>© ITK Engineering</a:t>
            </a:r>
            <a:endParaRPr lang="de-DE" dirty="0"/>
          </a:p>
        </p:txBody>
      </p:sp>
      <p:sp>
        <p:nvSpPr>
          <p:cNvPr id="5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7" name="Rectangle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36417" y="4202432"/>
            <a:ext cx="4183733" cy="21788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80975" indent="-180975">
              <a:spcBef>
                <a:spcPts val="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</a:pPr>
            <a:endParaRPr lang="de-DE" sz="2000" b="0" dirty="0">
              <a:solidFill>
                <a:srgbClr val="003A74"/>
              </a:solidFill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69" name="Rechteck 68"/>
          <p:cNvSpPr/>
          <p:nvPr>
            <p:custDataLst>
              <p:tags r:id="rId7"/>
            </p:custDataLst>
          </p:nvPr>
        </p:nvSpPr>
        <p:spPr bwMode="auto">
          <a:xfrm>
            <a:off x="4636417" y="3745759"/>
            <a:ext cx="4183733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de-DE" sz="2400" dirty="0" smtClean="0">
                <a:solidFill>
                  <a:schemeClr val="bg1"/>
                </a:solidFill>
                <a:ea typeface="Arial Unicode MS" pitchFamily="34" charset="-128"/>
                <a:cs typeface="Arial" pitchFamily="34" charset="0"/>
              </a:rPr>
              <a:t>Awards*</a:t>
            </a:r>
            <a:endParaRPr lang="en-AU" sz="2400" dirty="0">
              <a:solidFill>
                <a:schemeClr val="bg1"/>
              </a:solidFill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65" name="Rectangle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91813" y="1656079"/>
            <a:ext cx="4105274" cy="16437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285750" indent="-285750" fontAlgn="base">
              <a:spcBef>
                <a:spcPct val="30000"/>
              </a:spcBef>
              <a:spcAft>
                <a:spcPct val="2000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 b="0">
                <a:solidFill>
                  <a:srgbClr val="003A74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 marL="180975" indent="-180975">
              <a:spcBef>
                <a:spcPts val="300"/>
              </a:spcBef>
              <a:spcAft>
                <a:spcPts val="0"/>
              </a:spcAft>
              <a:tabLst>
                <a:tab pos="631825" algn="l"/>
                <a:tab pos="981075" algn="l"/>
              </a:tabLst>
            </a:pPr>
            <a:r>
              <a:rPr lang="de-DE" sz="2000" dirty="0" err="1">
                <a:latin typeface="+mn-lt"/>
                <a:cs typeface="Arial" pitchFamily="34" charset="0"/>
              </a:rPr>
              <a:t>Foundation</a:t>
            </a:r>
            <a:r>
              <a:rPr lang="de-DE" sz="2000" dirty="0">
                <a:latin typeface="+mn-lt"/>
                <a:cs typeface="Arial" pitchFamily="34" charset="0"/>
              </a:rPr>
              <a:t>: 1994</a:t>
            </a:r>
          </a:p>
        </p:txBody>
      </p:sp>
      <p:sp>
        <p:nvSpPr>
          <p:cNvPr id="80" name="Rectangle 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43085" y="1657277"/>
            <a:ext cx="4177065" cy="198762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80975" indent="-180975">
              <a:spcBef>
                <a:spcPts val="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</a:pPr>
            <a:endParaRPr lang="de-DE" sz="2000" b="0" dirty="0">
              <a:solidFill>
                <a:srgbClr val="003A74"/>
              </a:solidFill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81" name="Rectangle 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969322" y="1881577"/>
            <a:ext cx="2451589" cy="154742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36000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6985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981075" algn="l"/>
              </a:tabLst>
            </a:pPr>
            <a:r>
              <a:rPr lang="de-DE" b="0" dirty="0" smtClean="0">
                <a:solidFill>
                  <a:srgbClr val="000066"/>
                </a:solidFill>
                <a:ea typeface="Arial Unicode MS" pitchFamily="34" charset="-128"/>
                <a:cs typeface="Arial" pitchFamily="34" charset="0"/>
              </a:rPr>
              <a:t>Rülzheim	München</a:t>
            </a:r>
            <a:endParaRPr lang="de-DE" b="0" dirty="0">
              <a:solidFill>
                <a:srgbClr val="000066"/>
              </a:solidFill>
              <a:ea typeface="Arial Unicode MS" pitchFamily="34" charset="-128"/>
              <a:cs typeface="Arial" pitchFamily="34" charset="0"/>
            </a:endParaRPr>
          </a:p>
          <a:p>
            <a:pPr marL="6985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981075" algn="l"/>
              </a:tabLst>
            </a:pPr>
            <a:r>
              <a:rPr lang="de-DE" b="0" dirty="0" smtClean="0">
                <a:solidFill>
                  <a:srgbClr val="000066"/>
                </a:solidFill>
                <a:ea typeface="Arial Unicode MS" pitchFamily="34" charset="-128"/>
                <a:cs typeface="Arial" pitchFamily="34" charset="0"/>
              </a:rPr>
              <a:t>Stuttgart	Ingolstadt</a:t>
            </a:r>
            <a:endParaRPr lang="de-DE" b="0" dirty="0">
              <a:solidFill>
                <a:srgbClr val="000066"/>
              </a:solidFill>
              <a:ea typeface="Arial Unicode MS" pitchFamily="34" charset="-128"/>
              <a:cs typeface="Arial" pitchFamily="34" charset="0"/>
            </a:endParaRPr>
          </a:p>
          <a:p>
            <a:pPr marL="6985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981075" algn="l"/>
              </a:tabLst>
            </a:pPr>
            <a:r>
              <a:rPr lang="de-DE" b="0" dirty="0" smtClean="0">
                <a:solidFill>
                  <a:srgbClr val="000066"/>
                </a:solidFill>
                <a:ea typeface="Arial Unicode MS" pitchFamily="34" charset="-128"/>
                <a:cs typeface="Arial" pitchFamily="34" charset="0"/>
              </a:rPr>
              <a:t>Frankfurt 	Marburg    Braunschweig</a:t>
            </a:r>
          </a:p>
          <a:p>
            <a:pPr marL="6985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981075" algn="l"/>
              </a:tabLst>
            </a:pPr>
            <a:r>
              <a:rPr lang="de-DE" b="0" dirty="0" smtClean="0">
                <a:solidFill>
                  <a:srgbClr val="000066"/>
                </a:solidFill>
                <a:ea typeface="Arial Unicode MS" pitchFamily="34" charset="-128"/>
                <a:cs typeface="Arial" pitchFamily="34" charset="0"/>
              </a:rPr>
              <a:t>Friedrichshafen </a:t>
            </a:r>
            <a:r>
              <a:rPr lang="de-DE" sz="800" b="0" dirty="0" smtClean="0">
                <a:solidFill>
                  <a:srgbClr val="000066"/>
                </a:solidFill>
                <a:ea typeface="Arial Unicode MS" pitchFamily="34" charset="-128"/>
                <a:cs typeface="Arial" pitchFamily="34" charset="0"/>
              </a:rPr>
              <a:t>(2014)</a:t>
            </a:r>
            <a:endParaRPr lang="de-DE" sz="800" b="0" dirty="0">
              <a:solidFill>
                <a:srgbClr val="000066"/>
              </a:solidFill>
              <a:ea typeface="Arial Unicode MS" pitchFamily="34" charset="-128"/>
              <a:cs typeface="Arial" pitchFamily="34" charset="0"/>
            </a:endParaRPr>
          </a:p>
          <a:p>
            <a:pPr marL="6985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981075" algn="l"/>
              </a:tabLst>
            </a:pPr>
            <a:endParaRPr lang="de-DE" b="0" dirty="0">
              <a:solidFill>
                <a:srgbClr val="000066"/>
              </a:solidFill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82" name="Rechteck 81"/>
          <p:cNvSpPr/>
          <p:nvPr>
            <p:custDataLst>
              <p:tags r:id="rId11"/>
            </p:custDataLst>
          </p:nvPr>
        </p:nvSpPr>
        <p:spPr bwMode="auto">
          <a:xfrm>
            <a:off x="4643085" y="1200604"/>
            <a:ext cx="4177065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de-DE" sz="2400" dirty="0" smtClean="0">
                <a:solidFill>
                  <a:schemeClr val="bg1"/>
                </a:solidFill>
                <a:ea typeface="Arial Unicode MS" pitchFamily="34" charset="-128"/>
                <a:cs typeface="Arial" pitchFamily="34" charset="0"/>
              </a:rPr>
              <a:t>Global </a:t>
            </a:r>
            <a:r>
              <a:rPr lang="de-DE" sz="2400" dirty="0" err="1" smtClean="0">
                <a:solidFill>
                  <a:schemeClr val="bg1"/>
                </a:solidFill>
                <a:ea typeface="Arial Unicode MS" pitchFamily="34" charset="-128"/>
                <a:cs typeface="Arial" pitchFamily="34" charset="0"/>
              </a:rPr>
              <a:t>Footprint</a:t>
            </a:r>
            <a:endParaRPr lang="en-AU" sz="2400" dirty="0">
              <a:solidFill>
                <a:schemeClr val="bg1"/>
              </a:solidFill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83" name="Picture 8" descr="Germany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007" y="1988840"/>
            <a:ext cx="3810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Rectangle 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253105" y="1938227"/>
            <a:ext cx="1929023" cy="146507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36000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60960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266700" algn="l"/>
                <a:tab pos="981075" algn="l"/>
              </a:tabLst>
            </a:pPr>
            <a:r>
              <a:rPr lang="de-DE" b="0" dirty="0" smtClean="0">
                <a:solidFill>
                  <a:srgbClr val="003A74"/>
                </a:solidFill>
                <a:ea typeface="Arial Unicode MS" pitchFamily="34" charset="-128"/>
                <a:cs typeface="Arial" pitchFamily="34" charset="0"/>
              </a:rPr>
              <a:t>Graz</a:t>
            </a:r>
          </a:p>
          <a:p>
            <a:pPr marL="60960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266700" algn="l"/>
                <a:tab pos="981075" algn="l"/>
              </a:tabLst>
            </a:pPr>
            <a:endParaRPr lang="de-DE" sz="800" b="0" dirty="0">
              <a:solidFill>
                <a:srgbClr val="003A74"/>
              </a:solidFill>
              <a:ea typeface="Arial Unicode MS" pitchFamily="34" charset="-128"/>
              <a:cs typeface="Arial" pitchFamily="34" charset="0"/>
            </a:endParaRPr>
          </a:p>
          <a:p>
            <a:pPr marL="60960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266700" algn="l"/>
                <a:tab pos="981075" algn="l"/>
              </a:tabLst>
            </a:pPr>
            <a:r>
              <a:rPr lang="de-DE" b="0" dirty="0" smtClean="0">
                <a:solidFill>
                  <a:srgbClr val="003A74"/>
                </a:solidFill>
                <a:ea typeface="Arial Unicode MS" pitchFamily="34" charset="-128"/>
                <a:cs typeface="Arial" pitchFamily="34" charset="0"/>
              </a:rPr>
              <a:t>Barcelona</a:t>
            </a:r>
          </a:p>
          <a:p>
            <a:pPr marL="60960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266700" algn="l"/>
                <a:tab pos="981075" algn="l"/>
              </a:tabLst>
            </a:pPr>
            <a:endParaRPr lang="de-DE" sz="800" b="0" dirty="0">
              <a:solidFill>
                <a:srgbClr val="003A74"/>
              </a:solidFill>
              <a:ea typeface="Arial Unicode MS" pitchFamily="34" charset="-128"/>
              <a:cs typeface="Arial" pitchFamily="34" charset="0"/>
            </a:endParaRPr>
          </a:p>
          <a:p>
            <a:pPr marL="60960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266700" algn="l"/>
                <a:tab pos="981075" algn="l"/>
              </a:tabLst>
            </a:pPr>
            <a:r>
              <a:rPr lang="de-DE" b="0" dirty="0" smtClean="0">
                <a:solidFill>
                  <a:srgbClr val="003A74"/>
                </a:solidFill>
                <a:ea typeface="Arial Unicode MS" pitchFamily="34" charset="-128"/>
                <a:cs typeface="Arial" pitchFamily="34" charset="0"/>
              </a:rPr>
              <a:t>Detroit</a:t>
            </a:r>
          </a:p>
          <a:p>
            <a:pPr marL="60960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266700" algn="l"/>
                <a:tab pos="981075" algn="l"/>
              </a:tabLst>
            </a:pPr>
            <a:endParaRPr lang="de-DE" sz="800" b="0" dirty="0">
              <a:solidFill>
                <a:srgbClr val="003A74"/>
              </a:solidFill>
              <a:ea typeface="Arial Unicode MS" pitchFamily="34" charset="-128"/>
              <a:cs typeface="Arial" pitchFamily="34" charset="0"/>
            </a:endParaRPr>
          </a:p>
          <a:p>
            <a:pPr marL="60960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266700" algn="l"/>
                <a:tab pos="981075" algn="l"/>
              </a:tabLst>
            </a:pPr>
            <a:r>
              <a:rPr lang="de-DE" b="0" dirty="0" smtClean="0">
                <a:solidFill>
                  <a:srgbClr val="003A74"/>
                </a:solidFill>
                <a:ea typeface="Arial Unicode MS" pitchFamily="34" charset="-128"/>
                <a:cs typeface="Arial" pitchFamily="34" charset="0"/>
              </a:rPr>
              <a:t>Tokyo</a:t>
            </a:r>
            <a:endParaRPr lang="de-DE" b="0" dirty="0">
              <a:solidFill>
                <a:srgbClr val="003A74"/>
              </a:solidFill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85" name="Picture 28" descr="Spain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2621" y="2372340"/>
            <a:ext cx="3810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 descr="The-United-States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984" y="2706148"/>
            <a:ext cx="3810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" descr="Japan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2621" y="3037221"/>
            <a:ext cx="3810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2" descr="Austria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984" y="2010235"/>
            <a:ext cx="3810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" name="Inhaltsplatzhalter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747773177"/>
              </p:ext>
            </p:extLst>
          </p:nvPr>
        </p:nvGraphicFramePr>
        <p:xfrm>
          <a:off x="514812" y="1096188"/>
          <a:ext cx="3703265" cy="2507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pic>
        <p:nvPicPr>
          <p:cNvPr id="35" name="Picture 36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9742" y="4175599"/>
            <a:ext cx="751621" cy="105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57" descr="M:\070_Logos\Auszeichnungen\ITK Engineering Kriteriensiegel TAI 2011\ITK Engineering\Sek Benefits und WLB\1_Platz\1_Sek_Benefits_WBL_TA ING_2011_rot.jpg"/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2848" y="5333073"/>
            <a:ext cx="1851257" cy="83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6" descr="M:\070_Logos\Auszeichnungen\kununu_top_company_300dpi.jpg"/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416" y="4304326"/>
            <a:ext cx="1310249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68" name="Picture 76" descr="M:\070_Logos\Auszeichnungen\ITK FOCUS-Siegel\2014-02_Siegel_Dateien\a_DFSP_nat.Arbeitgebe+kununu_Siegel_ohne_2014_klein.jp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57" y="4175599"/>
            <a:ext cx="1115714" cy="21337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70" name="Picture 78" descr="M:\070_Logos\Auszeichnungen\ITK Großer Preis des Mittelstandes\OPS_Finalist_klein.jp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63" y="4434472"/>
            <a:ext cx="856781" cy="16916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499992" y="1607406"/>
            <a:ext cx="1944215" cy="32754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36000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6985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981075" algn="l"/>
              </a:tabLst>
            </a:pPr>
            <a:r>
              <a:rPr lang="de-DE" sz="1700" b="0" dirty="0" smtClean="0">
                <a:solidFill>
                  <a:srgbClr val="5D6A70"/>
                </a:solidFill>
                <a:ea typeface="Arial Unicode MS" pitchFamily="34" charset="-128"/>
                <a:cs typeface="Arial" pitchFamily="34" charset="0"/>
              </a:rPr>
              <a:t>ITK Engineering AG</a:t>
            </a:r>
          </a:p>
        </p:txBody>
      </p:sp>
      <p:sp>
        <p:nvSpPr>
          <p:cNvPr id="31" name="Rectangle 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250549" y="1628800"/>
            <a:ext cx="1477596" cy="32754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36000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6985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tabLst>
                <a:tab pos="981075" algn="l"/>
              </a:tabLst>
            </a:pPr>
            <a:r>
              <a:rPr lang="de-DE" sz="1700" b="0" dirty="0" smtClean="0">
                <a:solidFill>
                  <a:srgbClr val="5D6A70"/>
                </a:solidFill>
                <a:ea typeface="Arial Unicode MS" pitchFamily="34" charset="-128"/>
                <a:cs typeface="Arial" pitchFamily="34" charset="0"/>
              </a:rPr>
              <a:t>International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7020272" y="6381328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rgbClr val="003A74"/>
                </a:solidFill>
              </a:rPr>
              <a:t>* </a:t>
            </a:r>
            <a:r>
              <a:rPr lang="de-DE" sz="1100" dirty="0" err="1" smtClean="0">
                <a:solidFill>
                  <a:srgbClr val="003A74"/>
                </a:solidFill>
              </a:rPr>
              <a:t>Concerns</a:t>
            </a:r>
            <a:r>
              <a:rPr lang="de-DE" sz="1100" dirty="0" smtClean="0">
                <a:solidFill>
                  <a:srgbClr val="003A74"/>
                </a:solidFill>
              </a:rPr>
              <a:t> ITK Engineering AG</a:t>
            </a:r>
            <a:endParaRPr lang="de-DE" sz="1100" dirty="0">
              <a:solidFill>
                <a:srgbClr val="003A74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094272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2889" y="1916832"/>
            <a:ext cx="5271259" cy="44772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5298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Consistency Check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Delivered include files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019800" y="1970256"/>
            <a:ext cx="2507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Looks for delivered include files that are shared from the same project (01_Source_Code).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3988" y="3447584"/>
            <a:ext cx="720080" cy="23344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463988" y="5805264"/>
            <a:ext cx="720080" cy="23344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/>
          <p:cNvCxnSpPr>
            <a:stCxn id="16" idx="4"/>
            <a:endCxn id="17" idx="0"/>
          </p:cNvCxnSpPr>
          <p:nvPr/>
        </p:nvCxnSpPr>
        <p:spPr>
          <a:xfrm>
            <a:off x="4824028" y="3681028"/>
            <a:ext cx="0" cy="2124236"/>
          </a:xfrm>
          <a:prstGeom prst="straightConnector1">
            <a:avLst/>
          </a:prstGeom>
          <a:ln w="12700"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5150463" y="4293096"/>
            <a:ext cx="2083433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The member revisions of both files must be equal.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4274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User Input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Change package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6360" y="2147653"/>
            <a:ext cx="7931225" cy="9573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600" dirty="0" smtClean="0"/>
              <a:t>Needed for locking members</a:t>
            </a:r>
          </a:p>
          <a:p>
            <a:r>
              <a:rPr lang="en-US" sz="1600" dirty="0" smtClean="0"/>
              <a:t>Needed for checking members in</a:t>
            </a:r>
          </a:p>
          <a:p>
            <a:r>
              <a:rPr lang="en-US" sz="1600" dirty="0" smtClean="0"/>
              <a:t>Must be existing, won’t be created</a:t>
            </a:r>
          </a:p>
        </p:txBody>
      </p:sp>
      <p:sp>
        <p:nvSpPr>
          <p:cNvPr id="15" name="Rechteck 14"/>
          <p:cNvSpPr/>
          <p:nvPr/>
        </p:nvSpPr>
        <p:spPr>
          <a:xfrm>
            <a:off x="646650" y="3609020"/>
            <a:ext cx="7900935" cy="24006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 CHANGE PACKAGE SELECTION 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The selected change package will be used for locking members.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Existing open change packages: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[ 1] 178143:5 - ARM EVE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Commnuication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[ 2] 178143:6 - Demo change package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[ 3] 178143:7 - One more demo CP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 x] Exit (create a new change package)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Select one of the options above: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6322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User Input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Setups (from auto release configuration)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6360" y="2003637"/>
            <a:ext cx="7931225" cy="117333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>
              <a:buNone/>
            </a:pPr>
            <a:r>
              <a:rPr lang="en-US" sz="1600" dirty="0" smtClean="0"/>
              <a:t>Needed for …</a:t>
            </a:r>
          </a:p>
          <a:p>
            <a:r>
              <a:rPr lang="en-US" sz="1600" dirty="0" smtClean="0"/>
              <a:t>SCons targets to be re-compiled</a:t>
            </a:r>
          </a:p>
          <a:p>
            <a:r>
              <a:rPr lang="en-US" sz="1600" dirty="0" smtClean="0"/>
              <a:t>finding RAM/ROM usage information</a:t>
            </a:r>
          </a:p>
          <a:p>
            <a:r>
              <a:rPr lang="en-US" sz="1600" dirty="0" smtClean="0"/>
              <a:t>libraries to be submitted</a:t>
            </a:r>
          </a:p>
        </p:txBody>
      </p:sp>
      <p:sp>
        <p:nvSpPr>
          <p:cNvPr id="15" name="Rechteck 14"/>
          <p:cNvSpPr/>
          <p:nvPr/>
        </p:nvSpPr>
        <p:spPr>
          <a:xfrm>
            <a:off x="646650" y="3609020"/>
            <a:ext cx="7900935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 COMPONENT RELEASE SETUPS 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Please select the setups you would like to release.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Select one setup, all setups or custom selection followed by &lt;ENTER&gt;.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[1] C674x-ARP32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[2] C66xx-ARP32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[3] CortexA8-ARP32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[a] All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[c] Custom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Select one of the options above: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88066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User Input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Executed </a:t>
            </a:r>
            <a:r>
              <a:rPr lang="en-US" sz="240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tests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6360" y="2039641"/>
            <a:ext cx="7931225" cy="110132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600" dirty="0" smtClean="0"/>
              <a:t>Questions and yes/no answers</a:t>
            </a:r>
          </a:p>
          <a:p>
            <a:r>
              <a:rPr lang="en-US" sz="1600" dirty="0" smtClean="0"/>
              <a:t>Will be passed to code handover document</a:t>
            </a:r>
          </a:p>
          <a:p>
            <a:r>
              <a:rPr lang="en-US" sz="1600" dirty="0" smtClean="0"/>
              <a:t>Forces the user to answer the questions</a:t>
            </a:r>
          </a:p>
        </p:txBody>
      </p:sp>
      <p:sp>
        <p:nvSpPr>
          <p:cNvPr id="15" name="Rechteck 14"/>
          <p:cNvSpPr/>
          <p:nvPr/>
        </p:nvSpPr>
        <p:spPr>
          <a:xfrm>
            <a:off x="646650" y="3609020"/>
            <a:ext cx="7900935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 COMPONENT INTEGRATION TESTS 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Please answer the following questions. 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Press 'y' or 'n' followed by &lt;ENTER&gt;.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Tested on SIL?       [y/n] y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Tested on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Evalboard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? [y/n] y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Tested on ECU/Lab?   [y/n] n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Tested on ECU/Car?   [y/n] n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19810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User Input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Type of delivery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6360" y="2039641"/>
            <a:ext cx="7931225" cy="149737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600" dirty="0" smtClean="0"/>
              <a:t>“Source” or “Library”</a:t>
            </a:r>
          </a:p>
          <a:p>
            <a:r>
              <a:rPr lang="en-US" sz="1600" dirty="0" smtClean="0"/>
              <a:t>Default value is stored in auto release configuration</a:t>
            </a:r>
          </a:p>
          <a:p>
            <a:r>
              <a:rPr lang="en-US" sz="1600" dirty="0" smtClean="0"/>
              <a:t>“Source” is the value in the configuration template</a:t>
            </a:r>
          </a:p>
          <a:p>
            <a:r>
              <a:rPr lang="en-US" sz="1600" dirty="0" smtClean="0"/>
              <a:t>Just answer with “y” for the default delivery type</a:t>
            </a:r>
          </a:p>
          <a:p>
            <a:r>
              <a:rPr lang="en-US" sz="1600" dirty="0" smtClean="0"/>
              <a:t>However, the type can be changed later in the handover document</a:t>
            </a:r>
          </a:p>
        </p:txBody>
      </p:sp>
      <p:sp>
        <p:nvSpPr>
          <p:cNvPr id="15" name="Rechteck 14"/>
          <p:cNvSpPr/>
          <p:nvPr/>
        </p:nvSpPr>
        <p:spPr>
          <a:xfrm>
            <a:off x="646650" y="3958024"/>
            <a:ext cx="7900935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 TYPE OF DELIVERY 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Is the delivery type 'Source' correct? [y/n] n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[1] Library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[2] Source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Select one of the options above: 1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89090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User Input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Version label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1880828"/>
            <a:ext cx="7931225" cy="1764196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600" dirty="0" smtClean="0"/>
              <a:t>Consists of a fix part, a version number and a variable text</a:t>
            </a:r>
          </a:p>
          <a:p>
            <a:r>
              <a:rPr lang="en-US" sz="1600" dirty="0" smtClean="0"/>
              <a:t>Version number is taken from version header file</a:t>
            </a:r>
          </a:p>
          <a:p>
            <a:r>
              <a:rPr lang="en-US" sz="1600" dirty="0" smtClean="0"/>
              <a:t>The range of version each segment is checked to be within 0-255</a:t>
            </a:r>
          </a:p>
          <a:p>
            <a:r>
              <a:rPr lang="en-US" sz="1600" dirty="0" smtClean="0"/>
              <a:t>Free text may be any string (without white spaces)</a:t>
            </a:r>
          </a:p>
          <a:p>
            <a:r>
              <a:rPr lang="en-US" sz="1600" dirty="0" smtClean="0"/>
              <a:t>Free text will be converted to upper case characters</a:t>
            </a:r>
          </a:p>
          <a:p>
            <a:r>
              <a:rPr lang="en-US" sz="1600" dirty="0" smtClean="0"/>
              <a:t>Correctness of label must be confirmed</a:t>
            </a:r>
          </a:p>
        </p:txBody>
      </p:sp>
      <p:sp>
        <p:nvSpPr>
          <p:cNvPr id="15" name="Rechteck 14"/>
          <p:cNvSpPr/>
          <p:nvPr/>
        </p:nvSpPr>
        <p:spPr>
          <a:xfrm>
            <a:off x="646650" y="3898791"/>
            <a:ext cx="7900935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 INCREMENT VERSION 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Select the segment of the version number (3.3.3) to be raised: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[1] Major    (=&gt; 4.0.0)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[2] Minor    (=&gt; 3.4.0)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[3]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Bugfix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(=&gt; 3.3.4)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[0] None (keep current version number)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Select one of the options above: </a:t>
            </a:r>
            <a:r>
              <a:rPr lang="en-US" sz="1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Enter description part of version label: AL_CIPP_03.04.00_</a:t>
            </a:r>
            <a:r>
              <a:rPr lang="en-US" sz="1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test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Is the version label 'AL_CIPP_03.04.00_TEST' correct? [y/n] y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90114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Version header file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1880828"/>
            <a:ext cx="7931225" cy="2304256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600" dirty="0" smtClean="0"/>
              <a:t>Will be modified</a:t>
            </a:r>
          </a:p>
          <a:p>
            <a:r>
              <a:rPr lang="en-US" sz="1600" dirty="0" smtClean="0"/>
              <a:t>Modification requires re-build of library (build targets are defined in configuration)</a:t>
            </a:r>
          </a:p>
          <a:p>
            <a:r>
              <a:rPr lang="en-US" sz="1600" dirty="0" smtClean="0"/>
              <a:t>The location of the version file is variable but shall meet the following rule:</a:t>
            </a:r>
            <a:br>
              <a:rPr lang="en-US" sz="1600" dirty="0" smtClean="0"/>
            </a:br>
            <a:r>
              <a:rPr lang="en-US" sz="1600" dirty="0" smtClean="0"/>
              <a:t>\04_Engineering\01_Source_Code\</a:t>
            </a:r>
            <a:r>
              <a:rPr lang="en-US" sz="1600" dirty="0" err="1" smtClean="0"/>
              <a:t>algo</a:t>
            </a:r>
            <a:r>
              <a:rPr lang="en-US" sz="1600" dirty="0" smtClean="0"/>
              <a:t>\...\{</a:t>
            </a:r>
            <a:r>
              <a:rPr lang="en-US" sz="1600" dirty="0" err="1" smtClean="0"/>
              <a:t>component_name</a:t>
            </a:r>
            <a:r>
              <a:rPr lang="en-US" sz="1600" dirty="0" smtClean="0"/>
              <a:t>}_</a:t>
            </a:r>
            <a:r>
              <a:rPr lang="en-US" sz="1600" dirty="0" err="1" smtClean="0"/>
              <a:t>ver.h</a:t>
            </a:r>
            <a:endParaRPr lang="en-US" sz="1600" dirty="0" smtClean="0"/>
          </a:p>
          <a:p>
            <a:r>
              <a:rPr lang="en-US" sz="1600" dirty="0" smtClean="0"/>
              <a:t>The format of the version header file has to be as shown below</a:t>
            </a:r>
          </a:p>
          <a:p>
            <a:r>
              <a:rPr lang="en-US" sz="1600" dirty="0" smtClean="0"/>
              <a:t>The forth level (ALL_SW_BUG_FIX_LEV2) is not supported by the script and will be always 0 after modification.</a:t>
            </a:r>
          </a:p>
          <a:p>
            <a:r>
              <a:rPr lang="en-US" sz="1600" dirty="0" smtClean="0"/>
              <a:t>To support the 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level just a define in the script has to be changed</a:t>
            </a:r>
          </a:p>
        </p:txBody>
      </p:sp>
      <p:sp>
        <p:nvSpPr>
          <p:cNvPr id="15" name="Rechteck 14"/>
          <p:cNvSpPr/>
          <p:nvPr/>
        </p:nvSpPr>
        <p:spPr>
          <a:xfrm>
            <a:off x="646650" y="4557318"/>
            <a:ext cx="7900935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#define &lt;COMP&gt;ALL_SW_MAIN_VER_NO             0x??U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#define &lt;COMP&gt;ALL_SW_SUB_VER_NO              0x??U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#define &lt;COMP&gt;ALL_SW_BUG_FIX_LEV             0x??U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#define &lt;COMP&gt;ALL_SW_BUG_FIX_LEV2            0x??U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20834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Memory Usages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Generate handover document from template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46650" y="3673477"/>
            <a:ext cx="7900935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RAM/ROM usage summary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lib=cipp_c674x_release.lib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ram=17152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=21632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unknown=0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total=38784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2060847"/>
            <a:ext cx="7931225" cy="126014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400" dirty="0" smtClean="0"/>
              <a:t>RAM/ROM usages are collected from the </a:t>
            </a:r>
            <a:r>
              <a:rPr lang="en-US" sz="1400" dirty="0" err="1" smtClean="0"/>
              <a:t>libsize</a:t>
            </a:r>
            <a:r>
              <a:rPr lang="en-US" sz="1400" dirty="0" smtClean="0"/>
              <a:t> files</a:t>
            </a:r>
            <a:br>
              <a:rPr lang="en-US" sz="1400" dirty="0" smtClean="0"/>
            </a:br>
            <a:r>
              <a:rPr lang="en-US" sz="1400" dirty="0" smtClean="0"/>
              <a:t>\04_Engineering\04_Build\</a:t>
            </a:r>
            <a:r>
              <a:rPr lang="en-US" sz="1400" dirty="0" err="1" smtClean="0"/>
              <a:t>algo</a:t>
            </a:r>
            <a:r>
              <a:rPr lang="en-US" sz="1400" dirty="0" smtClean="0"/>
              <a:t>\&lt;comp&gt;_</a:t>
            </a:r>
            <a:r>
              <a:rPr lang="en-US" sz="1400" dirty="0" err="1" smtClean="0"/>
              <a:t>sim</a:t>
            </a:r>
            <a:r>
              <a:rPr lang="en-US" sz="1400" dirty="0" smtClean="0"/>
              <a:t>\&lt;target&gt;\release</a:t>
            </a:r>
          </a:p>
          <a:p>
            <a:r>
              <a:rPr lang="en-US" sz="1400" dirty="0" smtClean="0"/>
              <a:t>Only those </a:t>
            </a:r>
            <a:r>
              <a:rPr lang="en-US" sz="1400" dirty="0" err="1" smtClean="0"/>
              <a:t>libsize</a:t>
            </a:r>
            <a:r>
              <a:rPr lang="en-US" sz="1400" dirty="0" smtClean="0"/>
              <a:t> files are taken as configured in selected setup(s)</a:t>
            </a:r>
          </a:p>
          <a:p>
            <a:r>
              <a:rPr lang="en-US" sz="1400" dirty="0" smtClean="0"/>
              <a:t>The result is passed to the code handover document separated by core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3438769" y="1955149"/>
            <a:ext cx="5292319" cy="2304236"/>
          </a:xfrm>
          <a:custGeom>
            <a:avLst/>
            <a:gdLst>
              <a:gd name="connsiteX0" fmla="*/ 1703754 w 5292319"/>
              <a:gd name="connsiteY0" fmla="*/ 240974 h 2304236"/>
              <a:gd name="connsiteX1" fmla="*/ 3665416 w 5292319"/>
              <a:gd name="connsiteY1" fmla="*/ 139374 h 2304236"/>
              <a:gd name="connsiteX2" fmla="*/ 4681416 w 5292319"/>
              <a:gd name="connsiteY2" fmla="*/ 1077220 h 2304236"/>
              <a:gd name="connsiteX3" fmla="*/ 0 w 5292319"/>
              <a:gd name="connsiteY3" fmla="*/ 2304236 h 230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2319" h="2304236">
                <a:moveTo>
                  <a:pt x="1703754" y="240974"/>
                </a:moveTo>
                <a:cubicBezTo>
                  <a:pt x="2436446" y="120487"/>
                  <a:pt x="3169139" y="0"/>
                  <a:pt x="3665416" y="139374"/>
                </a:cubicBezTo>
                <a:cubicBezTo>
                  <a:pt x="4161693" y="278748"/>
                  <a:pt x="5292319" y="716410"/>
                  <a:pt x="4681416" y="1077220"/>
                </a:cubicBezTo>
                <a:cubicBezTo>
                  <a:pt x="4070513" y="1438030"/>
                  <a:pt x="724226" y="2157046"/>
                  <a:pt x="0" y="2304236"/>
                </a:cubicBezTo>
              </a:path>
            </a:pathLst>
          </a:cu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38338" y="5013176"/>
            <a:ext cx="5267325" cy="1257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Freihandform 15"/>
          <p:cNvSpPr/>
          <p:nvPr/>
        </p:nvSpPr>
        <p:spPr>
          <a:xfrm>
            <a:off x="31262" y="3110523"/>
            <a:ext cx="1805353" cy="2641600"/>
          </a:xfrm>
          <a:custGeom>
            <a:avLst/>
            <a:gdLst>
              <a:gd name="connsiteX0" fmla="*/ 1258276 w 1805353"/>
              <a:gd name="connsiteY0" fmla="*/ 0 h 2641600"/>
              <a:gd name="connsiteX1" fmla="*/ 211015 w 1805353"/>
              <a:gd name="connsiteY1" fmla="*/ 484554 h 2641600"/>
              <a:gd name="connsiteX2" fmla="*/ 265723 w 1805353"/>
              <a:gd name="connsiteY2" fmla="*/ 2024185 h 2641600"/>
              <a:gd name="connsiteX3" fmla="*/ 1805353 w 1805353"/>
              <a:gd name="connsiteY3" fmla="*/ 2633785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5353" h="2641600">
                <a:moveTo>
                  <a:pt x="1258276" y="0"/>
                </a:moveTo>
                <a:cubicBezTo>
                  <a:pt x="817358" y="73595"/>
                  <a:pt x="376440" y="147190"/>
                  <a:pt x="211015" y="484554"/>
                </a:cubicBezTo>
                <a:cubicBezTo>
                  <a:pt x="45590" y="821918"/>
                  <a:pt x="0" y="1665980"/>
                  <a:pt x="265723" y="2024185"/>
                </a:cubicBezTo>
                <a:cubicBezTo>
                  <a:pt x="531446" y="2382390"/>
                  <a:pt x="1568287" y="2641600"/>
                  <a:pt x="1805353" y="2633785"/>
                </a:cubicBezTo>
              </a:path>
            </a:pathLst>
          </a:cu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92162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Issues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3" name="Rechteck 12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Issue lists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1880828"/>
            <a:ext cx="7931225" cy="237626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600" dirty="0" smtClean="0"/>
              <a:t>All issues that are connected to one release or multiple releases (taken from configuration)</a:t>
            </a:r>
          </a:p>
          <a:p>
            <a:r>
              <a:rPr lang="en-US" sz="1600" dirty="0" smtClean="0"/>
              <a:t>Supported issue types are "Problem Report", "Feature Request" or "Change Request“</a:t>
            </a:r>
          </a:p>
          <a:p>
            <a:r>
              <a:rPr lang="en-US" sz="1600" dirty="0" smtClean="0"/>
              <a:t>Only the following issue states are considered: 'Closed', 'Realized', 'Accepted', 'Analyzed‘ (see workflow)</a:t>
            </a:r>
          </a:p>
          <a:p>
            <a:r>
              <a:rPr lang="en-US" sz="1600" dirty="0" smtClean="0"/>
              <a:t>The issue lists are separated by issue type</a:t>
            </a:r>
          </a:p>
          <a:p>
            <a:r>
              <a:rPr lang="en-US" sz="1600" dirty="0" smtClean="0"/>
              <a:t>Each list is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ordered by state ('Closed‘ is first), then by ID number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93186" name="think-cell Slide" r:id="rId8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Issue Workflow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Grafik 9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10667" y="1459048"/>
            <a:ext cx="5922666" cy="4346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Freihandform 10"/>
          <p:cNvSpPr/>
          <p:nvPr/>
        </p:nvSpPr>
        <p:spPr>
          <a:xfrm>
            <a:off x="1187938" y="2828199"/>
            <a:ext cx="2539241" cy="3370905"/>
          </a:xfrm>
          <a:custGeom>
            <a:avLst/>
            <a:gdLst>
              <a:gd name="connsiteX0" fmla="*/ 296984 w 2711939"/>
              <a:gd name="connsiteY0" fmla="*/ 3253805 h 3657600"/>
              <a:gd name="connsiteX1" fmla="*/ 922215 w 2711939"/>
              <a:gd name="connsiteY1" fmla="*/ 3558605 h 3657600"/>
              <a:gd name="connsiteX2" fmla="*/ 1609969 w 2711939"/>
              <a:gd name="connsiteY2" fmla="*/ 2659836 h 3657600"/>
              <a:gd name="connsiteX3" fmla="*/ 1641231 w 2711939"/>
              <a:gd name="connsiteY3" fmla="*/ 1534420 h 3657600"/>
              <a:gd name="connsiteX4" fmla="*/ 2594708 w 2711939"/>
              <a:gd name="connsiteY4" fmla="*/ 823220 h 3657600"/>
              <a:gd name="connsiteX5" fmla="*/ 2344615 w 2711939"/>
              <a:gd name="connsiteY5" fmla="*/ 49497 h 3657600"/>
              <a:gd name="connsiteX6" fmla="*/ 1227015 w 2711939"/>
              <a:gd name="connsiteY6" fmla="*/ 526236 h 3657600"/>
              <a:gd name="connsiteX7" fmla="*/ 0 w 2711939"/>
              <a:gd name="connsiteY7" fmla="*/ 2620759 h 3657600"/>
              <a:gd name="connsiteX0" fmla="*/ 296984 w 2711939"/>
              <a:gd name="connsiteY0" fmla="*/ 3253805 h 3657600"/>
              <a:gd name="connsiteX1" fmla="*/ 922215 w 2711939"/>
              <a:gd name="connsiteY1" fmla="*/ 3558605 h 3657600"/>
              <a:gd name="connsiteX2" fmla="*/ 1609969 w 2711939"/>
              <a:gd name="connsiteY2" fmla="*/ 2659836 h 3657600"/>
              <a:gd name="connsiteX3" fmla="*/ 1641231 w 2711939"/>
              <a:gd name="connsiteY3" fmla="*/ 1534420 h 3657600"/>
              <a:gd name="connsiteX4" fmla="*/ 2594708 w 2711939"/>
              <a:gd name="connsiteY4" fmla="*/ 823220 h 3657600"/>
              <a:gd name="connsiteX5" fmla="*/ 2344615 w 2711939"/>
              <a:gd name="connsiteY5" fmla="*/ 49497 h 3657600"/>
              <a:gd name="connsiteX6" fmla="*/ 1227015 w 2711939"/>
              <a:gd name="connsiteY6" fmla="*/ 526236 h 3657600"/>
              <a:gd name="connsiteX7" fmla="*/ 0 w 2711939"/>
              <a:gd name="connsiteY7" fmla="*/ 2620759 h 3657600"/>
              <a:gd name="connsiteX8" fmla="*/ 296984 w 2711939"/>
              <a:gd name="connsiteY8" fmla="*/ 3253805 h 3657600"/>
              <a:gd name="connsiteX0" fmla="*/ 555779 w 2970734"/>
              <a:gd name="connsiteY0" fmla="*/ 3253805 h 3657600"/>
              <a:gd name="connsiteX1" fmla="*/ 1181010 w 2970734"/>
              <a:gd name="connsiteY1" fmla="*/ 3558605 h 3657600"/>
              <a:gd name="connsiteX2" fmla="*/ 1868764 w 2970734"/>
              <a:gd name="connsiteY2" fmla="*/ 2659836 h 3657600"/>
              <a:gd name="connsiteX3" fmla="*/ 1900026 w 2970734"/>
              <a:gd name="connsiteY3" fmla="*/ 1534420 h 3657600"/>
              <a:gd name="connsiteX4" fmla="*/ 2853503 w 2970734"/>
              <a:gd name="connsiteY4" fmla="*/ 823220 h 3657600"/>
              <a:gd name="connsiteX5" fmla="*/ 2603410 w 2970734"/>
              <a:gd name="connsiteY5" fmla="*/ 49497 h 3657600"/>
              <a:gd name="connsiteX6" fmla="*/ 1485810 w 2970734"/>
              <a:gd name="connsiteY6" fmla="*/ 526236 h 3657600"/>
              <a:gd name="connsiteX7" fmla="*/ 258795 w 2970734"/>
              <a:gd name="connsiteY7" fmla="*/ 2620759 h 3657600"/>
              <a:gd name="connsiteX8" fmla="*/ 555779 w 2970734"/>
              <a:gd name="connsiteY8" fmla="*/ 3253805 h 3657600"/>
              <a:gd name="connsiteX0" fmla="*/ 304800 w 2719755"/>
              <a:gd name="connsiteY0" fmla="*/ 3253805 h 3657600"/>
              <a:gd name="connsiteX1" fmla="*/ 930031 w 2719755"/>
              <a:gd name="connsiteY1" fmla="*/ 3558605 h 3657600"/>
              <a:gd name="connsiteX2" fmla="*/ 1617785 w 2719755"/>
              <a:gd name="connsiteY2" fmla="*/ 2659836 h 3657600"/>
              <a:gd name="connsiteX3" fmla="*/ 1649047 w 2719755"/>
              <a:gd name="connsiteY3" fmla="*/ 1534420 h 3657600"/>
              <a:gd name="connsiteX4" fmla="*/ 2602524 w 2719755"/>
              <a:gd name="connsiteY4" fmla="*/ 823220 h 3657600"/>
              <a:gd name="connsiteX5" fmla="*/ 2352431 w 2719755"/>
              <a:gd name="connsiteY5" fmla="*/ 49497 h 3657600"/>
              <a:gd name="connsiteX6" fmla="*/ 1234831 w 2719755"/>
              <a:gd name="connsiteY6" fmla="*/ 526236 h 3657600"/>
              <a:gd name="connsiteX7" fmla="*/ 7816 w 2719755"/>
              <a:gd name="connsiteY7" fmla="*/ 2620759 h 3657600"/>
              <a:gd name="connsiteX8" fmla="*/ 304800 w 2719755"/>
              <a:gd name="connsiteY8" fmla="*/ 3253805 h 3657600"/>
              <a:gd name="connsiteX0" fmla="*/ 304800 w 2719755"/>
              <a:gd name="connsiteY0" fmla="*/ 3253805 h 3657600"/>
              <a:gd name="connsiteX1" fmla="*/ 930031 w 2719755"/>
              <a:gd name="connsiteY1" fmla="*/ 3558605 h 3657600"/>
              <a:gd name="connsiteX2" fmla="*/ 1617785 w 2719755"/>
              <a:gd name="connsiteY2" fmla="*/ 2659836 h 3657600"/>
              <a:gd name="connsiteX3" fmla="*/ 1649047 w 2719755"/>
              <a:gd name="connsiteY3" fmla="*/ 1534420 h 3657600"/>
              <a:gd name="connsiteX4" fmla="*/ 2602524 w 2719755"/>
              <a:gd name="connsiteY4" fmla="*/ 823220 h 3657600"/>
              <a:gd name="connsiteX5" fmla="*/ 2352431 w 2719755"/>
              <a:gd name="connsiteY5" fmla="*/ 49497 h 3657600"/>
              <a:gd name="connsiteX6" fmla="*/ 1234831 w 2719755"/>
              <a:gd name="connsiteY6" fmla="*/ 526236 h 3657600"/>
              <a:gd name="connsiteX7" fmla="*/ 7816 w 2719755"/>
              <a:gd name="connsiteY7" fmla="*/ 2620759 h 3657600"/>
              <a:gd name="connsiteX8" fmla="*/ 304800 w 2719755"/>
              <a:gd name="connsiteY8" fmla="*/ 3253805 h 3657600"/>
              <a:gd name="connsiteX0" fmla="*/ 304800 w 2719755"/>
              <a:gd name="connsiteY0" fmla="*/ 3253805 h 3657600"/>
              <a:gd name="connsiteX1" fmla="*/ 930031 w 2719755"/>
              <a:gd name="connsiteY1" fmla="*/ 3558605 h 3657600"/>
              <a:gd name="connsiteX2" fmla="*/ 1617785 w 2719755"/>
              <a:gd name="connsiteY2" fmla="*/ 2659836 h 3657600"/>
              <a:gd name="connsiteX3" fmla="*/ 1649047 w 2719755"/>
              <a:gd name="connsiteY3" fmla="*/ 1534420 h 3657600"/>
              <a:gd name="connsiteX4" fmla="*/ 2602524 w 2719755"/>
              <a:gd name="connsiteY4" fmla="*/ 823220 h 3657600"/>
              <a:gd name="connsiteX5" fmla="*/ 2352431 w 2719755"/>
              <a:gd name="connsiteY5" fmla="*/ 49497 h 3657600"/>
              <a:gd name="connsiteX6" fmla="*/ 1234831 w 2719755"/>
              <a:gd name="connsiteY6" fmla="*/ 526236 h 3657600"/>
              <a:gd name="connsiteX7" fmla="*/ 7816 w 2719755"/>
              <a:gd name="connsiteY7" fmla="*/ 2620759 h 3657600"/>
              <a:gd name="connsiteX8" fmla="*/ 304800 w 2719755"/>
              <a:gd name="connsiteY8" fmla="*/ 3253805 h 3657600"/>
              <a:gd name="connsiteX0" fmla="*/ 287718 w 2719755"/>
              <a:gd name="connsiteY0" fmla="*/ 3319770 h 3668594"/>
              <a:gd name="connsiteX1" fmla="*/ 930031 w 2719755"/>
              <a:gd name="connsiteY1" fmla="*/ 3558605 h 3668594"/>
              <a:gd name="connsiteX2" fmla="*/ 1617785 w 2719755"/>
              <a:gd name="connsiteY2" fmla="*/ 2659836 h 3668594"/>
              <a:gd name="connsiteX3" fmla="*/ 1649047 w 2719755"/>
              <a:gd name="connsiteY3" fmla="*/ 1534420 h 3668594"/>
              <a:gd name="connsiteX4" fmla="*/ 2602524 w 2719755"/>
              <a:gd name="connsiteY4" fmla="*/ 823220 h 3668594"/>
              <a:gd name="connsiteX5" fmla="*/ 2352431 w 2719755"/>
              <a:gd name="connsiteY5" fmla="*/ 49497 h 3668594"/>
              <a:gd name="connsiteX6" fmla="*/ 1234831 w 2719755"/>
              <a:gd name="connsiteY6" fmla="*/ 526236 h 3668594"/>
              <a:gd name="connsiteX7" fmla="*/ 7816 w 2719755"/>
              <a:gd name="connsiteY7" fmla="*/ 2620759 h 3668594"/>
              <a:gd name="connsiteX8" fmla="*/ 287718 w 2719755"/>
              <a:gd name="connsiteY8" fmla="*/ 3319770 h 3668594"/>
              <a:gd name="connsiteX0" fmla="*/ 287718 w 2719755"/>
              <a:gd name="connsiteY0" fmla="*/ 3319770 h 3668594"/>
              <a:gd name="connsiteX1" fmla="*/ 930031 w 2719755"/>
              <a:gd name="connsiteY1" fmla="*/ 3558605 h 3668594"/>
              <a:gd name="connsiteX2" fmla="*/ 1617785 w 2719755"/>
              <a:gd name="connsiteY2" fmla="*/ 2659836 h 3668594"/>
              <a:gd name="connsiteX3" fmla="*/ 1649047 w 2719755"/>
              <a:gd name="connsiteY3" fmla="*/ 1534420 h 3668594"/>
              <a:gd name="connsiteX4" fmla="*/ 2602524 w 2719755"/>
              <a:gd name="connsiteY4" fmla="*/ 823220 h 3668594"/>
              <a:gd name="connsiteX5" fmla="*/ 2352431 w 2719755"/>
              <a:gd name="connsiteY5" fmla="*/ 49497 h 3668594"/>
              <a:gd name="connsiteX6" fmla="*/ 1234831 w 2719755"/>
              <a:gd name="connsiteY6" fmla="*/ 526236 h 3668594"/>
              <a:gd name="connsiteX7" fmla="*/ 7816 w 2719755"/>
              <a:gd name="connsiteY7" fmla="*/ 2620759 h 3668594"/>
              <a:gd name="connsiteX8" fmla="*/ 287718 w 2719755"/>
              <a:gd name="connsiteY8" fmla="*/ 3319770 h 3668594"/>
              <a:gd name="connsiteX0" fmla="*/ 287718 w 2719755"/>
              <a:gd name="connsiteY0" fmla="*/ 3319770 h 3497586"/>
              <a:gd name="connsiteX1" fmla="*/ 1115810 w 2719755"/>
              <a:gd name="connsiteY1" fmla="*/ 3283766 h 3497586"/>
              <a:gd name="connsiteX2" fmla="*/ 1617785 w 2719755"/>
              <a:gd name="connsiteY2" fmla="*/ 2659836 h 3497586"/>
              <a:gd name="connsiteX3" fmla="*/ 1649047 w 2719755"/>
              <a:gd name="connsiteY3" fmla="*/ 1534420 h 3497586"/>
              <a:gd name="connsiteX4" fmla="*/ 2602524 w 2719755"/>
              <a:gd name="connsiteY4" fmla="*/ 823220 h 3497586"/>
              <a:gd name="connsiteX5" fmla="*/ 2352431 w 2719755"/>
              <a:gd name="connsiteY5" fmla="*/ 49497 h 3497586"/>
              <a:gd name="connsiteX6" fmla="*/ 1234831 w 2719755"/>
              <a:gd name="connsiteY6" fmla="*/ 526236 h 3497586"/>
              <a:gd name="connsiteX7" fmla="*/ 7816 w 2719755"/>
              <a:gd name="connsiteY7" fmla="*/ 2620759 h 3497586"/>
              <a:gd name="connsiteX8" fmla="*/ 287718 w 2719755"/>
              <a:gd name="connsiteY8" fmla="*/ 3319770 h 3497586"/>
              <a:gd name="connsiteX0" fmla="*/ 287718 w 2705673"/>
              <a:gd name="connsiteY0" fmla="*/ 3193089 h 3370905"/>
              <a:gd name="connsiteX1" fmla="*/ 1115810 w 2705673"/>
              <a:gd name="connsiteY1" fmla="*/ 3157085 h 3370905"/>
              <a:gd name="connsiteX2" fmla="*/ 1617785 w 2705673"/>
              <a:gd name="connsiteY2" fmla="*/ 2533155 h 3370905"/>
              <a:gd name="connsiteX3" fmla="*/ 1649047 w 2705673"/>
              <a:gd name="connsiteY3" fmla="*/ 1407739 h 3370905"/>
              <a:gd name="connsiteX4" fmla="*/ 2602524 w 2705673"/>
              <a:gd name="connsiteY4" fmla="*/ 696539 h 3370905"/>
              <a:gd name="connsiteX5" fmla="*/ 2267938 w 2705673"/>
              <a:gd name="connsiteY5" fmla="*/ 96745 h 3370905"/>
              <a:gd name="connsiteX6" fmla="*/ 1234831 w 2705673"/>
              <a:gd name="connsiteY6" fmla="*/ 399555 h 3370905"/>
              <a:gd name="connsiteX7" fmla="*/ 7816 w 2705673"/>
              <a:gd name="connsiteY7" fmla="*/ 2494078 h 3370905"/>
              <a:gd name="connsiteX8" fmla="*/ 287718 w 2705673"/>
              <a:gd name="connsiteY8" fmla="*/ 3193089 h 3370905"/>
              <a:gd name="connsiteX0" fmla="*/ 287718 w 2587111"/>
              <a:gd name="connsiteY0" fmla="*/ 3193089 h 3370905"/>
              <a:gd name="connsiteX1" fmla="*/ 1115810 w 2587111"/>
              <a:gd name="connsiteY1" fmla="*/ 3157085 h 3370905"/>
              <a:gd name="connsiteX2" fmla="*/ 1617785 w 2587111"/>
              <a:gd name="connsiteY2" fmla="*/ 2533155 h 3370905"/>
              <a:gd name="connsiteX3" fmla="*/ 1649047 w 2587111"/>
              <a:gd name="connsiteY3" fmla="*/ 1407739 h 3370905"/>
              <a:gd name="connsiteX4" fmla="*/ 2483962 w 2587111"/>
              <a:gd name="connsiteY4" fmla="*/ 708813 h 3370905"/>
              <a:gd name="connsiteX5" fmla="*/ 2267938 w 2587111"/>
              <a:gd name="connsiteY5" fmla="*/ 96745 h 3370905"/>
              <a:gd name="connsiteX6" fmla="*/ 1234831 w 2587111"/>
              <a:gd name="connsiteY6" fmla="*/ 399555 h 3370905"/>
              <a:gd name="connsiteX7" fmla="*/ 7816 w 2587111"/>
              <a:gd name="connsiteY7" fmla="*/ 2494078 h 3370905"/>
              <a:gd name="connsiteX8" fmla="*/ 287718 w 2587111"/>
              <a:gd name="connsiteY8" fmla="*/ 3193089 h 3370905"/>
              <a:gd name="connsiteX0" fmla="*/ 287718 w 2539241"/>
              <a:gd name="connsiteY0" fmla="*/ 3193089 h 3370905"/>
              <a:gd name="connsiteX1" fmla="*/ 1115810 w 2539241"/>
              <a:gd name="connsiteY1" fmla="*/ 3157085 h 3370905"/>
              <a:gd name="connsiteX2" fmla="*/ 1617785 w 2539241"/>
              <a:gd name="connsiteY2" fmla="*/ 2533155 h 3370905"/>
              <a:gd name="connsiteX3" fmla="*/ 1936262 w 2539241"/>
              <a:gd name="connsiteY3" fmla="*/ 1464897 h 3370905"/>
              <a:gd name="connsiteX4" fmla="*/ 2483962 w 2539241"/>
              <a:gd name="connsiteY4" fmla="*/ 708813 h 3370905"/>
              <a:gd name="connsiteX5" fmla="*/ 2267938 w 2539241"/>
              <a:gd name="connsiteY5" fmla="*/ 96745 h 3370905"/>
              <a:gd name="connsiteX6" fmla="*/ 1234831 w 2539241"/>
              <a:gd name="connsiteY6" fmla="*/ 399555 h 3370905"/>
              <a:gd name="connsiteX7" fmla="*/ 7816 w 2539241"/>
              <a:gd name="connsiteY7" fmla="*/ 2494078 h 3370905"/>
              <a:gd name="connsiteX8" fmla="*/ 287718 w 2539241"/>
              <a:gd name="connsiteY8" fmla="*/ 3193089 h 337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9241" h="3370905">
                <a:moveTo>
                  <a:pt x="287718" y="3193089"/>
                </a:moveTo>
                <a:cubicBezTo>
                  <a:pt x="591820" y="3370905"/>
                  <a:pt x="894132" y="3267074"/>
                  <a:pt x="1115810" y="3157085"/>
                </a:cubicBezTo>
                <a:cubicBezTo>
                  <a:pt x="1337488" y="3047096"/>
                  <a:pt x="1481043" y="2815186"/>
                  <a:pt x="1617785" y="2533155"/>
                </a:cubicBezTo>
                <a:cubicBezTo>
                  <a:pt x="1754527" y="2251124"/>
                  <a:pt x="1791899" y="1768954"/>
                  <a:pt x="1936262" y="1464897"/>
                </a:cubicBezTo>
                <a:cubicBezTo>
                  <a:pt x="2080625" y="1160840"/>
                  <a:pt x="2428683" y="936838"/>
                  <a:pt x="2483962" y="708813"/>
                </a:cubicBezTo>
                <a:cubicBezTo>
                  <a:pt x="2539241" y="480788"/>
                  <a:pt x="2476126" y="148288"/>
                  <a:pt x="2267938" y="96745"/>
                </a:cubicBezTo>
                <a:cubicBezTo>
                  <a:pt x="2059750" y="45202"/>
                  <a:pt x="1611518" y="0"/>
                  <a:pt x="1234831" y="399555"/>
                </a:cubicBezTo>
                <a:cubicBezTo>
                  <a:pt x="858144" y="799110"/>
                  <a:pt x="27503" y="1915564"/>
                  <a:pt x="7816" y="2494078"/>
                </a:cubicBezTo>
                <a:cubicBezTo>
                  <a:pt x="0" y="2940147"/>
                  <a:pt x="87171" y="3030533"/>
                  <a:pt x="287718" y="3193089"/>
                </a:cubicBezTo>
                <a:close/>
              </a:path>
            </a:pathLst>
          </a:custGeom>
          <a:ln w="12700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290171" y="2274201"/>
            <a:ext cx="23709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err="1" smtClean="0"/>
              <a:t>Considered</a:t>
            </a:r>
            <a:r>
              <a:rPr lang="de-DE" dirty="0" smtClean="0"/>
              <a:t> </a:t>
            </a:r>
            <a:r>
              <a:rPr lang="de-DE" dirty="0" err="1" smtClean="0"/>
              <a:t>issue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endParaRPr lang="de-DE" dirty="0"/>
          </a:p>
        </p:txBody>
      </p:sp>
      <p:cxnSp>
        <p:nvCxnSpPr>
          <p:cNvPr id="17" name="Gerade Verbindung mit Pfeil 16"/>
          <p:cNvCxnSpPr>
            <a:stCxn id="12" idx="2"/>
            <a:endCxn id="11" idx="6"/>
          </p:cNvCxnSpPr>
          <p:nvPr/>
        </p:nvCxnSpPr>
        <p:spPr>
          <a:xfrm>
            <a:off x="1475656" y="2643533"/>
            <a:ext cx="947114" cy="584221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4463988" y="4617132"/>
            <a:ext cx="415136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 script assumes these issues to be realized (but the state was not updated).</a:t>
            </a:r>
            <a:endParaRPr lang="en-US" dirty="0"/>
          </a:p>
        </p:txBody>
      </p:sp>
      <p:cxnSp>
        <p:nvCxnSpPr>
          <p:cNvPr id="22" name="Gerade Verbindung mit Pfeil 21"/>
          <p:cNvCxnSpPr>
            <a:stCxn id="20" idx="1"/>
          </p:cNvCxnSpPr>
          <p:nvPr/>
        </p:nvCxnSpPr>
        <p:spPr>
          <a:xfrm flipH="1" flipV="1">
            <a:off x="3383868" y="3573016"/>
            <a:ext cx="1080120" cy="1367282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20" idx="1"/>
          </p:cNvCxnSpPr>
          <p:nvPr/>
        </p:nvCxnSpPr>
        <p:spPr>
          <a:xfrm flipH="1" flipV="1">
            <a:off x="2661141" y="4437112"/>
            <a:ext cx="1802847" cy="503186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9294" name="think-cell Slide" r:id="rId17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Consulting </a:t>
            </a:r>
            <a:r>
              <a:rPr lang="en-US" dirty="0" smtClean="0"/>
              <a:t>&amp; </a:t>
            </a:r>
            <a:r>
              <a:rPr lang="en-US" dirty="0"/>
              <a:t>Implementation from One </a:t>
            </a:r>
            <a:r>
              <a:rPr lang="en-US" dirty="0" smtClean="0"/>
              <a:t>Source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>
                <a:latin typeface="Arial" pitchFamily="34" charset="0"/>
                <a:cs typeface="Arial" pitchFamily="34" charset="0"/>
              </a:rPr>
              <a:pPr/>
              <a:t>September 25, 2014</a:t>
            </a:fld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smtClean="0">
                <a:latin typeface="Arial" pitchFamily="34" charset="0"/>
                <a:cs typeface="Arial" pitchFamily="34" charset="0"/>
              </a:rPr>
              <a:t>© ITK Engineering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>
                <a:latin typeface="Arial" pitchFamily="34" charset="0"/>
                <a:cs typeface="Arial" pitchFamily="34" charset="0"/>
              </a:rPr>
              <a:pPr/>
              <a:t>3</a:t>
            </a:fld>
            <a:endParaRPr lang="de-D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395536" y="2956312"/>
            <a:ext cx="8291301" cy="1800200"/>
            <a:chOff x="395536" y="3068960"/>
            <a:chExt cx="8291301" cy="1800200"/>
          </a:xfrm>
        </p:grpSpPr>
        <p:sp>
          <p:nvSpPr>
            <p:cNvPr id="9" name="Rechteck 8"/>
            <p:cNvSpPr/>
            <p:nvPr>
              <p:custDataLst>
                <p:tags r:id="rId12"/>
              </p:custDataLst>
            </p:nvPr>
          </p:nvSpPr>
          <p:spPr bwMode="auto">
            <a:xfrm>
              <a:off x="2776637" y="3068960"/>
              <a:ext cx="5910200" cy="363736"/>
            </a:xfrm>
            <a:prstGeom prst="rect">
              <a:avLst/>
            </a:prstGeom>
            <a:solidFill>
              <a:srgbClr val="69768D"/>
            </a:solidFill>
            <a:ln w="1905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0000" tIns="46800" rIns="90000" bIns="46800" anchor="ctr"/>
            <a:lstStyle/>
            <a:p>
              <a:pPr eaLnBrk="0" hangingPunct="0">
                <a:spcAft>
                  <a:spcPct val="0"/>
                </a:spcAft>
              </a:pPr>
              <a:r>
                <a:rPr lang="de-DE" sz="2400" dirty="0">
                  <a:solidFill>
                    <a:schemeClr val="bg1"/>
                  </a:solidFill>
                  <a:ea typeface="Arial Unicode MS" pitchFamily="34" charset="-128"/>
                  <a:cs typeface="Arial" pitchFamily="34" charset="0"/>
                </a:rPr>
                <a:t>Engineering</a:t>
              </a:r>
              <a:endParaRPr lang="en-AU" sz="2400" dirty="0">
                <a:solidFill>
                  <a:schemeClr val="bg1"/>
                </a:solidFill>
                <a:ea typeface="Arial Unicode MS" pitchFamily="34" charset="-128"/>
                <a:cs typeface="Arial" pitchFamily="34" charset="0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77335" y="3516212"/>
              <a:ext cx="5909465" cy="1352948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srgbClr val="BFCA00">
                  <a:alpha val="40000"/>
                </a:srgbClr>
              </a:outerShdw>
            </a:effectLst>
          </p:spPr>
          <p:txBody>
            <a:bodyPr vert="horz" wrap="square" lIns="90000" tIns="36000" rIns="90000" bIns="4680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182563" indent="-182563" fontAlgn="base">
                <a:spcBef>
                  <a:spcPts val="300"/>
                </a:spcBef>
                <a:spcAft>
                  <a:spcPts val="0"/>
                </a:spcAft>
                <a:buClr>
                  <a:srgbClr val="BFCA00"/>
                </a:buClr>
                <a:buFont typeface="Wingdings" pitchFamily="2" charset="2"/>
                <a:buChar char="§"/>
                <a:tabLst>
                  <a:tab pos="631825" algn="l"/>
                  <a:tab pos="981075" algn="l"/>
                </a:tabLst>
                <a:defRPr b="0">
                  <a:solidFill>
                    <a:srgbClr val="003A74"/>
                  </a:solidFill>
                  <a:latin typeface="Arial" pitchFamily="34" charset="0"/>
                  <a:ea typeface="Arial Unicode MS" pitchFamily="34" charset="-128"/>
                  <a:cs typeface="Arial" pitchFamily="34" charset="0"/>
                </a:defRPr>
              </a:lvl1pPr>
              <a:lvl2pPr marL="2032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2pPr>
              <a:lvl3pPr marL="406400" lvl="2" indent="-203200" fontAlgn="base">
                <a:spcBef>
                  <a:spcPts val="300"/>
                </a:spcBef>
                <a:spcAft>
                  <a:spcPts val="0"/>
                </a:spcAft>
                <a:buClr>
                  <a:srgbClr val="BFCA00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>
                  <a:solidFill>
                    <a:srgbClr val="003A74"/>
                  </a:solidFill>
                  <a:latin typeface="Arial" pitchFamily="34" charset="0"/>
                  <a:ea typeface="Arial Unicode MS" pitchFamily="34" charset="-128"/>
                  <a:cs typeface="Arial" pitchFamily="34" charset="0"/>
                </a:defRPr>
              </a:lvl3pPr>
              <a:lvl4pPr marL="6096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4pPr>
              <a:lvl5pPr marL="8128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5pPr>
              <a:lvl6pPr marL="12700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6pPr>
              <a:lvl7pPr marL="17272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7pPr>
              <a:lvl8pPr marL="21844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8pPr>
              <a:lvl9pPr marL="26416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9pPr>
            </a:lstStyle>
            <a:p>
              <a:r>
                <a:rPr lang="en-US" dirty="0">
                  <a:latin typeface="+mn-lt"/>
                </a:rPr>
                <a:t>Turnkey </a:t>
              </a:r>
              <a:r>
                <a:rPr lang="en-US" dirty="0" smtClean="0">
                  <a:latin typeface="+mn-lt"/>
                </a:rPr>
                <a:t>Systems</a:t>
              </a:r>
            </a:p>
            <a:p>
              <a:r>
                <a:rPr lang="en-US" dirty="0" smtClean="0">
                  <a:latin typeface="+mn-lt"/>
                </a:rPr>
                <a:t>Software Development</a:t>
              </a:r>
              <a:endParaRPr lang="en-US" dirty="0">
                <a:latin typeface="+mn-lt"/>
              </a:endParaRPr>
            </a:p>
            <a:p>
              <a:r>
                <a:rPr lang="en-US" dirty="0">
                  <a:latin typeface="+mn-lt"/>
                </a:rPr>
                <a:t>Development Support</a:t>
              </a:r>
            </a:p>
            <a:p>
              <a:r>
                <a:rPr lang="en-US" dirty="0" smtClean="0">
                  <a:latin typeface="+mn-lt"/>
                </a:rPr>
                <a:t>ITK Project Office or </a:t>
              </a:r>
              <a:r>
                <a:rPr lang="en-US" dirty="0">
                  <a:latin typeface="+mn-lt"/>
                </a:rPr>
                <a:t>On-Site</a:t>
              </a:r>
            </a:p>
          </p:txBody>
        </p:sp>
        <p:pic>
          <p:nvPicPr>
            <p:cNvPr id="8195" name="Picture 3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 rotWithShape="1">
            <a:blip r:embed="rId18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5536" y="3068960"/>
              <a:ext cx="2143728" cy="18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uppieren 9"/>
          <p:cNvGrpSpPr/>
          <p:nvPr/>
        </p:nvGrpSpPr>
        <p:grpSpPr>
          <a:xfrm>
            <a:off x="395536" y="4991755"/>
            <a:ext cx="8291299" cy="1389573"/>
            <a:chOff x="395536" y="4847739"/>
            <a:chExt cx="8291299" cy="1389573"/>
          </a:xfrm>
        </p:grpSpPr>
        <p:sp>
          <p:nvSpPr>
            <p:cNvPr id="15" name="Rechteck 14"/>
            <p:cNvSpPr/>
            <p:nvPr>
              <p:custDataLst>
                <p:tags r:id="rId9"/>
              </p:custDataLst>
            </p:nvPr>
          </p:nvSpPr>
          <p:spPr bwMode="auto">
            <a:xfrm>
              <a:off x="2771799" y="4847739"/>
              <a:ext cx="5895021" cy="363736"/>
            </a:xfrm>
            <a:prstGeom prst="rect">
              <a:avLst/>
            </a:prstGeom>
            <a:solidFill>
              <a:srgbClr val="69768D"/>
            </a:solidFill>
            <a:ln w="1905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0000" tIns="46800" rIns="90000" bIns="46800" anchor="ctr"/>
            <a:lstStyle/>
            <a:p>
              <a:pPr eaLnBrk="0" hangingPunct="0">
                <a:spcAft>
                  <a:spcPct val="0"/>
                </a:spcAft>
              </a:pPr>
              <a:r>
                <a:rPr lang="de-DE" sz="2400" dirty="0" smtClean="0">
                  <a:solidFill>
                    <a:schemeClr val="bg1"/>
                  </a:solidFill>
                  <a:ea typeface="Arial Unicode MS" pitchFamily="34" charset="-128"/>
                  <a:cs typeface="Arial" pitchFamily="34" charset="0"/>
                </a:rPr>
                <a:t>Trainings</a:t>
              </a:r>
              <a:endParaRPr lang="en-AU" sz="2400" dirty="0">
                <a:solidFill>
                  <a:schemeClr val="bg1"/>
                </a:solidFill>
                <a:ea typeface="Arial Unicode MS" pitchFamily="34" charset="-128"/>
                <a:cs typeface="Arial" pitchFamily="34" charset="0"/>
              </a:endParaRPr>
            </a:p>
          </p:txBody>
        </p:sp>
        <p:sp>
          <p:nvSpPr>
            <p:cNvPr id="16" name="Rectangle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776636" y="5258499"/>
              <a:ext cx="5910199" cy="978813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srgbClr val="BFCA00">
                  <a:alpha val="40000"/>
                </a:srgbClr>
              </a:outerShdw>
            </a:effectLst>
          </p:spPr>
          <p:txBody>
            <a:bodyPr vert="horz" wrap="square" lIns="90000" tIns="36000" rIns="90000" bIns="4680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182563" indent="-182563" fontAlgn="base">
                <a:spcBef>
                  <a:spcPts val="300"/>
                </a:spcBef>
                <a:spcAft>
                  <a:spcPts val="0"/>
                </a:spcAft>
                <a:buClr>
                  <a:srgbClr val="BFCA00"/>
                </a:buClr>
                <a:buFont typeface="Wingdings" pitchFamily="2" charset="2"/>
                <a:buChar char="§"/>
                <a:tabLst>
                  <a:tab pos="631825" algn="l"/>
                  <a:tab pos="981075" algn="l"/>
                </a:tabLst>
                <a:defRPr b="0">
                  <a:solidFill>
                    <a:srgbClr val="003A74"/>
                  </a:solidFill>
                  <a:latin typeface="Arial" pitchFamily="34" charset="0"/>
                  <a:ea typeface="Arial Unicode MS" pitchFamily="34" charset="-128"/>
                  <a:cs typeface="Arial" pitchFamily="34" charset="0"/>
                </a:defRPr>
              </a:lvl1pPr>
              <a:lvl2pPr marL="2032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2pPr>
              <a:lvl3pPr marL="406400" lvl="2" indent="-203200" fontAlgn="base">
                <a:spcBef>
                  <a:spcPts val="300"/>
                </a:spcBef>
                <a:spcAft>
                  <a:spcPts val="0"/>
                </a:spcAft>
                <a:buClr>
                  <a:srgbClr val="BFCA00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>
                  <a:solidFill>
                    <a:srgbClr val="003A74"/>
                  </a:solidFill>
                  <a:latin typeface="Arial" pitchFamily="34" charset="0"/>
                  <a:ea typeface="Arial Unicode MS" pitchFamily="34" charset="-128"/>
                  <a:cs typeface="Arial" pitchFamily="34" charset="0"/>
                </a:defRPr>
              </a:lvl3pPr>
              <a:lvl4pPr marL="6096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4pPr>
              <a:lvl5pPr marL="8128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5pPr>
              <a:lvl6pPr marL="12700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6pPr>
              <a:lvl7pPr marL="17272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7pPr>
              <a:lvl8pPr marL="21844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8pPr>
              <a:lvl9pPr marL="26416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9pPr>
            </a:lstStyle>
            <a:p>
              <a:r>
                <a:rPr lang="en-US" dirty="0" err="1">
                  <a:latin typeface="+mn-lt"/>
                </a:rPr>
                <a:t>Inhouse</a:t>
              </a:r>
              <a:r>
                <a:rPr lang="en-US" dirty="0">
                  <a:latin typeface="+mn-lt"/>
                </a:rPr>
                <a:t> and Public Trainings </a:t>
              </a:r>
            </a:p>
            <a:p>
              <a:r>
                <a:rPr lang="en-US" dirty="0">
                  <a:latin typeface="+mn-lt"/>
                </a:rPr>
                <a:t>Tools</a:t>
              </a:r>
            </a:p>
            <a:p>
              <a:r>
                <a:rPr lang="en-US" dirty="0">
                  <a:latin typeface="+mn-lt"/>
                </a:rPr>
                <a:t>Methods</a:t>
              </a: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 rotWithShape="1">
            <a:blip r:embed="rId19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5536" y="4869160"/>
              <a:ext cx="2149966" cy="1368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uppieren 1"/>
          <p:cNvGrpSpPr/>
          <p:nvPr/>
        </p:nvGrpSpPr>
        <p:grpSpPr>
          <a:xfrm>
            <a:off x="395536" y="1175543"/>
            <a:ext cx="8291264" cy="1533377"/>
            <a:chOff x="395536" y="1175543"/>
            <a:chExt cx="8291264" cy="1533377"/>
          </a:xfrm>
        </p:grpSpPr>
        <p:sp>
          <p:nvSpPr>
            <p:cNvPr id="8" name="Rectangle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777335" y="1607593"/>
              <a:ext cx="5909465" cy="1101327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srgbClr val="BFCA00">
                  <a:alpha val="40000"/>
                </a:srgbClr>
              </a:outerShdw>
            </a:effectLst>
          </p:spPr>
          <p:txBody>
            <a:bodyPr vert="horz" wrap="square" lIns="90000" tIns="36000" rIns="90000" bIns="4680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182563" indent="-182563" fontAlgn="base">
                <a:spcBef>
                  <a:spcPts val="300"/>
                </a:spcBef>
                <a:spcAft>
                  <a:spcPts val="0"/>
                </a:spcAft>
                <a:buClr>
                  <a:srgbClr val="BFCA00"/>
                </a:buClr>
                <a:buFont typeface="Wingdings" pitchFamily="2" charset="2"/>
                <a:buChar char="§"/>
                <a:tabLst>
                  <a:tab pos="631825" algn="l"/>
                  <a:tab pos="981075" algn="l"/>
                </a:tabLst>
                <a:defRPr b="0">
                  <a:solidFill>
                    <a:srgbClr val="003A74"/>
                  </a:solidFill>
                  <a:latin typeface="Arial" pitchFamily="34" charset="0"/>
                  <a:ea typeface="Arial Unicode MS" pitchFamily="34" charset="-128"/>
                  <a:cs typeface="Arial" pitchFamily="34" charset="0"/>
                </a:defRPr>
              </a:lvl1pPr>
              <a:lvl2pPr marL="2032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2pPr>
              <a:lvl3pPr marL="406400" lvl="2" indent="-203200" fontAlgn="base">
                <a:spcBef>
                  <a:spcPts val="300"/>
                </a:spcBef>
                <a:spcAft>
                  <a:spcPts val="0"/>
                </a:spcAft>
                <a:buClr>
                  <a:srgbClr val="BFCA00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>
                  <a:solidFill>
                    <a:srgbClr val="003A74"/>
                  </a:solidFill>
                  <a:latin typeface="Arial" pitchFamily="34" charset="0"/>
                  <a:ea typeface="Arial Unicode MS" pitchFamily="34" charset="-128"/>
                  <a:cs typeface="Arial" pitchFamily="34" charset="0"/>
                </a:defRPr>
              </a:lvl3pPr>
              <a:lvl4pPr marL="6096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4pPr>
              <a:lvl5pPr marL="8128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5pPr>
              <a:lvl6pPr marL="12700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6pPr>
              <a:lvl7pPr marL="17272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7pPr>
              <a:lvl8pPr marL="21844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8pPr>
              <a:lvl9pPr marL="2641600" indent="-203200" fontAlgn="base">
                <a:spcBef>
                  <a:spcPct val="0"/>
                </a:spcBef>
                <a:spcAft>
                  <a:spcPct val="30000"/>
                </a:spcAft>
                <a:buClr>
                  <a:schemeClr val="accent2"/>
                </a:buClr>
                <a:buFont typeface="Wingdings" pitchFamily="2" charset="2"/>
                <a:buChar char="§"/>
                <a:tabLst>
                  <a:tab pos="266700" algn="l"/>
                  <a:tab pos="631825" algn="l"/>
                  <a:tab pos="981075" algn="l"/>
                </a:tabLst>
                <a:defRPr sz="1600"/>
              </a:lvl9pPr>
            </a:lstStyle>
            <a:p>
              <a:r>
                <a:rPr lang="de-DE" dirty="0">
                  <a:latin typeface="+mn-lt"/>
                </a:rPr>
                <a:t>Innovation</a:t>
              </a:r>
            </a:p>
            <a:p>
              <a:r>
                <a:rPr lang="de-DE" dirty="0" smtClean="0">
                  <a:latin typeface="+mn-lt"/>
                </a:rPr>
                <a:t>Individual </a:t>
              </a:r>
              <a:r>
                <a:rPr lang="de-DE" dirty="0" err="1" smtClean="0">
                  <a:latin typeface="+mn-lt"/>
                </a:rPr>
                <a:t>Method</a:t>
              </a:r>
              <a:r>
                <a:rPr lang="de-DE" dirty="0" smtClean="0">
                  <a:latin typeface="+mn-lt"/>
                </a:rPr>
                <a:t> </a:t>
              </a:r>
              <a:r>
                <a:rPr lang="de-DE" dirty="0" err="1" smtClean="0">
                  <a:latin typeface="+mn-lt"/>
                </a:rPr>
                <a:t>and</a:t>
              </a:r>
              <a:r>
                <a:rPr lang="de-DE" dirty="0" smtClean="0">
                  <a:latin typeface="+mn-lt"/>
                </a:rPr>
                <a:t> Tool Consulting</a:t>
              </a:r>
            </a:p>
            <a:p>
              <a:r>
                <a:rPr lang="de-DE" dirty="0" err="1" smtClean="0">
                  <a:latin typeface="+mn-lt"/>
                </a:rPr>
                <a:t>Processes</a:t>
              </a:r>
              <a:r>
                <a:rPr lang="de-DE" dirty="0">
                  <a:latin typeface="+mn-lt"/>
                </a:rPr>
                <a:t>, e.g. </a:t>
              </a:r>
              <a:r>
                <a:rPr lang="de-DE" dirty="0" err="1">
                  <a:latin typeface="+mn-lt"/>
                </a:rPr>
                <a:t>Optimization</a:t>
              </a:r>
              <a:r>
                <a:rPr lang="de-DE" dirty="0">
                  <a:latin typeface="+mn-lt"/>
                </a:rPr>
                <a:t>, </a:t>
              </a:r>
              <a:r>
                <a:rPr lang="de-DE" dirty="0" smtClean="0">
                  <a:latin typeface="+mn-lt"/>
                </a:rPr>
                <a:t>Automation</a:t>
              </a:r>
              <a:endParaRPr lang="de-DE" dirty="0">
                <a:latin typeface="+mn-lt"/>
              </a:endParaRPr>
            </a:p>
          </p:txBody>
        </p:sp>
        <p:sp>
          <p:nvSpPr>
            <p:cNvPr id="13" name="Rechteck 12"/>
            <p:cNvSpPr/>
            <p:nvPr>
              <p:custDataLst>
                <p:tags r:id="rId7"/>
              </p:custDataLst>
            </p:nvPr>
          </p:nvSpPr>
          <p:spPr bwMode="auto">
            <a:xfrm>
              <a:off x="2771101" y="1175544"/>
              <a:ext cx="5895756" cy="363736"/>
            </a:xfrm>
            <a:prstGeom prst="rect">
              <a:avLst/>
            </a:prstGeom>
            <a:solidFill>
              <a:srgbClr val="69768D"/>
            </a:solidFill>
            <a:ln w="1905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90000" tIns="46800" rIns="90000" bIns="46800" anchor="ctr"/>
            <a:lstStyle/>
            <a:p>
              <a:pPr eaLnBrk="0" hangingPunct="0">
                <a:spcAft>
                  <a:spcPct val="0"/>
                </a:spcAft>
              </a:pPr>
              <a:r>
                <a:rPr lang="de-DE" sz="2400" dirty="0" smtClean="0">
                  <a:solidFill>
                    <a:schemeClr val="bg1"/>
                  </a:solidFill>
                  <a:ea typeface="Arial Unicode MS" pitchFamily="34" charset="-128"/>
                  <a:cs typeface="Arial" pitchFamily="34" charset="0"/>
                </a:rPr>
                <a:t>Technical Consulting</a:t>
              </a:r>
              <a:endParaRPr lang="en-AU" sz="2400" dirty="0">
                <a:solidFill>
                  <a:schemeClr val="bg1"/>
                </a:solidFill>
                <a:ea typeface="Arial Unicode MS" pitchFamily="34" charset="-128"/>
                <a:cs typeface="Arial" pitchFamily="34" charset="0"/>
              </a:endParaRPr>
            </a:p>
          </p:txBody>
        </p:sp>
        <p:pic>
          <p:nvPicPr>
            <p:cNvPr id="8198" name="Picture 6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 rotWithShape="1">
            <a:blip r:embed="rId20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5536" y="1175543"/>
              <a:ext cx="2149966" cy="153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>
            <p:custDataLst>
              <p:tags r:id="rId2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Presentation in code handover document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1560" y="2204864"/>
            <a:ext cx="7931225" cy="97210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600" dirty="0" smtClean="0"/>
              <a:t>ID number</a:t>
            </a:r>
          </a:p>
          <a:p>
            <a:r>
              <a:rPr lang="en-US" sz="1600" dirty="0" smtClean="0"/>
              <a:t>Summary</a:t>
            </a:r>
          </a:p>
          <a:p>
            <a:r>
              <a:rPr lang="en-US" sz="1600" dirty="0" smtClean="0"/>
              <a:t>State</a:t>
            </a:r>
          </a:p>
        </p:txBody>
      </p:sp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94210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Issues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685109" y="3681028"/>
            <a:ext cx="78425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Integrated Feature Requests: </a:t>
            </a:r>
            <a:endParaRPr lang="de-DE" dirty="0" smtClean="0"/>
          </a:p>
          <a:p>
            <a:r>
              <a:rPr lang="en-US" dirty="0" smtClean="0"/>
              <a:t>187158 - CRCs checking in Ethernet packages [Closed]</a:t>
            </a:r>
            <a:endParaRPr lang="de-DE" dirty="0" smtClean="0"/>
          </a:p>
          <a:p>
            <a:r>
              <a:rPr lang="en-US" dirty="0" smtClean="0"/>
              <a:t>187168 - DCM: STATUS_KLEMMEN [Closed]</a:t>
            </a:r>
            <a:endParaRPr lang="de-DE" dirty="0" smtClean="0"/>
          </a:p>
          <a:p>
            <a:r>
              <a:rPr lang="en-US" dirty="0" smtClean="0"/>
              <a:t>187206 - Implement job STATUS_READ_ECU_TEMP [Closed]</a:t>
            </a:r>
            <a:endParaRPr lang="de-DE" dirty="0" smtClean="0"/>
          </a:p>
          <a:p>
            <a:r>
              <a:rPr lang="en-US" dirty="0" smtClean="0"/>
              <a:t>187215 - DCM: Implement </a:t>
            </a:r>
            <a:r>
              <a:rPr lang="en-US" dirty="0" err="1" smtClean="0"/>
              <a:t>diag</a:t>
            </a:r>
            <a:r>
              <a:rPr lang="en-US" dirty="0" smtClean="0"/>
              <a:t> job READ_SWE_PROGRAMMING_STATUS [Closed]</a:t>
            </a:r>
            <a:endParaRPr lang="de-DE" dirty="0" smtClean="0"/>
          </a:p>
          <a:p>
            <a:r>
              <a:rPr lang="en-US" dirty="0" smtClean="0"/>
              <a:t>187245 - STATUS_AUSSTATTUNG [Closed]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25954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Re-Build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Compiled build targets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1988841"/>
            <a:ext cx="7931225" cy="252027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400" dirty="0" smtClean="0"/>
              <a:t>Since the version number has been modified, the libraries that are using it have to be recompiled</a:t>
            </a:r>
          </a:p>
          <a:p>
            <a:r>
              <a:rPr lang="en-US" sz="1400" dirty="0" smtClean="0"/>
              <a:t>The build targets are taken from the auto release configuration</a:t>
            </a:r>
          </a:p>
          <a:p>
            <a:r>
              <a:rPr lang="en-US" sz="1400" dirty="0" smtClean="0"/>
              <a:t>The script executes a new SCons build in the same working die where the auto release was started</a:t>
            </a:r>
          </a:p>
          <a:p>
            <a:r>
              <a:rPr lang="en-US" sz="1400" dirty="0" smtClean="0"/>
              <a:t>The normal build output is printed to the console</a:t>
            </a:r>
          </a:p>
          <a:p>
            <a:r>
              <a:rPr lang="en-US" sz="1400" dirty="0" smtClean="0"/>
              <a:t>The return value of the SCons script is evaluated. If ok, the script resumes, otherwise it terminates with an error</a:t>
            </a:r>
          </a:p>
          <a:p>
            <a:r>
              <a:rPr lang="en-US" sz="1400" dirty="0" smtClean="0"/>
              <a:t>An error is not expected at this stage because the compile process must have been successful before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23906" name="think-cell Slide" r:id="rId12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Locking Members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Single members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2060847"/>
            <a:ext cx="7931225" cy="61206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400" dirty="0" smtClean="0"/>
              <a:t>Version file</a:t>
            </a:r>
          </a:p>
          <a:p>
            <a:r>
              <a:rPr lang="en-US" sz="1400" dirty="0" smtClean="0"/>
              <a:t>Component handover document</a:t>
            </a:r>
          </a:p>
        </p:txBody>
      </p:sp>
      <p:sp>
        <p:nvSpPr>
          <p:cNvPr id="11" name="Rechteck 10"/>
          <p:cNvSpPr/>
          <p:nvPr>
            <p:custDataLst>
              <p:tags r:id="rId8"/>
            </p:custDataLst>
          </p:nvPr>
        </p:nvSpPr>
        <p:spPr bwMode="auto">
          <a:xfrm>
            <a:off x="621160" y="3356992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Paths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16360" y="4008759"/>
            <a:ext cx="7931225" cy="114843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400" dirty="0" smtClean="0">
                <a:solidFill>
                  <a:srgbClr val="C00000"/>
                </a:solidFill>
              </a:rPr>
              <a:t>\04_Engineering\05_Deliverables\</a:t>
            </a:r>
            <a:r>
              <a:rPr lang="en-US" sz="1400" dirty="0" err="1" smtClean="0">
                <a:solidFill>
                  <a:srgbClr val="C00000"/>
                </a:solidFill>
              </a:rPr>
              <a:t>sdl</a:t>
            </a:r>
            <a:r>
              <a:rPr lang="en-US" sz="1400" dirty="0" smtClean="0">
                <a:solidFill>
                  <a:srgbClr val="C00000"/>
                </a:solidFill>
              </a:rPr>
              <a:t>\*</a:t>
            </a:r>
          </a:p>
          <a:p>
            <a:r>
              <a:rPr lang="en-US" sz="1400" dirty="0" smtClean="0"/>
              <a:t>\04_Engineering\05_Deliverables\</a:t>
            </a:r>
            <a:r>
              <a:rPr lang="en-US" sz="1400" dirty="0" err="1" smtClean="0"/>
              <a:t>dll</a:t>
            </a:r>
            <a:endParaRPr lang="en-US" sz="1400" dirty="0" smtClean="0"/>
          </a:p>
          <a:p>
            <a:r>
              <a:rPr lang="en-US" sz="1400" dirty="0" smtClean="0">
                <a:solidFill>
                  <a:srgbClr val="C00000"/>
                </a:solidFill>
              </a:rPr>
              <a:t>\04_Engineering\05_Deliverables\lib\*</a:t>
            </a:r>
          </a:p>
          <a:p>
            <a:r>
              <a:rPr lang="en-US" sz="1400" dirty="0" smtClean="0"/>
              <a:t>\05_Testing\06_Test_Tools\</a:t>
            </a:r>
            <a:r>
              <a:rPr lang="en-US" sz="1400" dirty="0" err="1" smtClean="0"/>
              <a:t>mts_measurement</a:t>
            </a:r>
            <a:r>
              <a:rPr lang="en-US" sz="1400" dirty="0" smtClean="0"/>
              <a:t>\</a:t>
            </a:r>
            <a:r>
              <a:rPr lang="en-US" sz="1400" dirty="0" err="1" smtClean="0"/>
              <a:t>dll</a:t>
            </a:r>
            <a:r>
              <a:rPr lang="en-US" sz="1400" dirty="0" smtClean="0"/>
              <a:t>\</a:t>
            </a:r>
            <a:r>
              <a:rPr lang="en-US" sz="1400" dirty="0" err="1" smtClean="0"/>
              <a:t>algo</a:t>
            </a:r>
            <a:r>
              <a:rPr lang="en-US" sz="1400" dirty="0" smtClean="0"/>
              <a:t>\&lt;component&gt;_</a:t>
            </a:r>
            <a:r>
              <a:rPr lang="en-US" sz="1400" dirty="0" err="1" smtClean="0"/>
              <a:t>sim</a:t>
            </a:r>
            <a:endParaRPr lang="en-US" sz="14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5807404" y="422108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Special </a:t>
            </a:r>
            <a:r>
              <a:rPr lang="de-DE" dirty="0" err="1" smtClean="0"/>
              <a:t>handling</a:t>
            </a:r>
            <a:endParaRPr lang="de-DE" dirty="0"/>
          </a:p>
        </p:txBody>
      </p:sp>
      <p:cxnSp>
        <p:nvCxnSpPr>
          <p:cNvPr id="16" name="Gerade Verbindung mit Pfeil 15"/>
          <p:cNvCxnSpPr>
            <a:stCxn id="13" idx="1"/>
          </p:cNvCxnSpPr>
          <p:nvPr/>
        </p:nvCxnSpPr>
        <p:spPr>
          <a:xfrm flipH="1" flipV="1">
            <a:off x="4031940" y="4113076"/>
            <a:ext cx="1775464" cy="292678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>
            <a:off x="4031940" y="4405754"/>
            <a:ext cx="1775464" cy="184666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24930" name="think-cell Slide" r:id="rId12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Locking Members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SDL Files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1880829"/>
            <a:ext cx="7931225" cy="162018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>
              <a:buNone/>
            </a:pPr>
            <a:r>
              <a:rPr lang="en-US" sz="1400" dirty="0" smtClean="0"/>
              <a:t>Scanned for sub-paths starting with either "</a:t>
            </a:r>
            <a:r>
              <a:rPr lang="en-US" sz="1400" dirty="0" err="1" smtClean="0"/>
              <a:t>algo</a:t>
            </a:r>
            <a:r>
              <a:rPr lang="en-US" sz="1400" dirty="0" smtClean="0"/>
              <a:t>" or the architectures from the selected setups.</a:t>
            </a:r>
          </a:p>
          <a:p>
            <a:pPr>
              <a:buNone/>
            </a:pPr>
            <a:r>
              <a:rPr lang="en-US" sz="1400" dirty="0" smtClean="0"/>
              <a:t>Example for CIPP: </a:t>
            </a:r>
          </a:p>
          <a:p>
            <a:r>
              <a:rPr lang="en-US" sz="1400" dirty="0" smtClean="0"/>
              <a:t>\04_Engineering\05_Deliverables\</a:t>
            </a:r>
            <a:r>
              <a:rPr lang="en-US" sz="1400" dirty="0" err="1" smtClean="0"/>
              <a:t>sdl</a:t>
            </a:r>
            <a:r>
              <a:rPr lang="en-US" sz="1400" dirty="0" smtClean="0"/>
              <a:t>\</a:t>
            </a:r>
            <a:r>
              <a:rPr lang="en-US" sz="1400" dirty="0" err="1" smtClean="0"/>
              <a:t>algo</a:t>
            </a:r>
            <a:r>
              <a:rPr lang="en-US" sz="1400" dirty="0" smtClean="0"/>
              <a:t>\</a:t>
            </a:r>
            <a:r>
              <a:rPr lang="en-US" sz="1400" dirty="0" err="1" smtClean="0"/>
              <a:t>cipp</a:t>
            </a:r>
            <a:endParaRPr lang="en-US" sz="1400" dirty="0" smtClean="0"/>
          </a:p>
          <a:p>
            <a:r>
              <a:rPr lang="en-US" sz="1400" dirty="0" smtClean="0"/>
              <a:t>\04_Engineering\05_Deliverables\</a:t>
            </a:r>
            <a:r>
              <a:rPr lang="en-US" sz="1400" dirty="0" err="1" smtClean="0"/>
              <a:t>sdl</a:t>
            </a:r>
            <a:r>
              <a:rPr lang="en-US" sz="1400" dirty="0" smtClean="0"/>
              <a:t>\ti_arp32\</a:t>
            </a:r>
            <a:r>
              <a:rPr lang="en-US" sz="1400" dirty="0" err="1" smtClean="0"/>
              <a:t>algo</a:t>
            </a:r>
            <a:r>
              <a:rPr lang="en-US" sz="1400" dirty="0" smtClean="0"/>
              <a:t>\</a:t>
            </a:r>
            <a:r>
              <a:rPr lang="en-US" sz="1400" dirty="0" err="1" smtClean="0"/>
              <a:t>cipp</a:t>
            </a:r>
            <a:endParaRPr lang="en-US" sz="1400" dirty="0" smtClean="0"/>
          </a:p>
          <a:p>
            <a:r>
              <a:rPr lang="en-US" sz="1400" dirty="0" smtClean="0"/>
              <a:t>\04_Engineering\05_Deliverables\</a:t>
            </a:r>
            <a:r>
              <a:rPr lang="en-US" sz="1400" dirty="0" err="1" smtClean="0"/>
              <a:t>sdl</a:t>
            </a:r>
            <a:r>
              <a:rPr lang="en-US" sz="1400" dirty="0" smtClean="0"/>
              <a:t>\ti_c66xx\</a:t>
            </a:r>
            <a:r>
              <a:rPr lang="en-US" sz="1400" dirty="0" err="1" smtClean="0"/>
              <a:t>algo</a:t>
            </a:r>
            <a:r>
              <a:rPr lang="en-US" sz="1400" dirty="0" smtClean="0"/>
              <a:t>\</a:t>
            </a:r>
            <a:r>
              <a:rPr lang="en-US" sz="1400" dirty="0" err="1" smtClean="0"/>
              <a:t>cipp</a:t>
            </a:r>
            <a:endParaRPr lang="en-US" sz="1400" dirty="0" smtClean="0"/>
          </a:p>
          <a:p>
            <a:r>
              <a:rPr lang="en-US" sz="1400" dirty="0" smtClean="0"/>
              <a:t>\04_Engineering\05_Deliverables\</a:t>
            </a:r>
            <a:r>
              <a:rPr lang="en-US" sz="1400" dirty="0" err="1" smtClean="0"/>
              <a:t>sdl</a:t>
            </a:r>
            <a:r>
              <a:rPr lang="en-US" sz="1400" dirty="0" smtClean="0"/>
              <a:t>\ti_c674x\</a:t>
            </a:r>
            <a:r>
              <a:rPr lang="en-US" sz="1400" dirty="0" err="1" smtClean="0"/>
              <a:t>algo</a:t>
            </a:r>
            <a:r>
              <a:rPr lang="en-US" sz="1400" dirty="0" smtClean="0"/>
              <a:t>\</a:t>
            </a:r>
            <a:r>
              <a:rPr lang="en-US" sz="1400" dirty="0" err="1" smtClean="0"/>
              <a:t>cipp</a:t>
            </a:r>
            <a:endParaRPr lang="en-US" sz="1400" dirty="0" smtClean="0"/>
          </a:p>
        </p:txBody>
      </p:sp>
      <p:sp>
        <p:nvSpPr>
          <p:cNvPr id="14" name="Rechteck 13"/>
          <p:cNvSpPr/>
          <p:nvPr>
            <p:custDataLst>
              <p:tags r:id="rId8"/>
            </p:custDataLst>
          </p:nvPr>
        </p:nvSpPr>
        <p:spPr bwMode="auto">
          <a:xfrm>
            <a:off x="601216" y="4005064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Lib-Files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6416" y="4476813"/>
            <a:ext cx="7931225" cy="165248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pPr>
              <a:buNone/>
            </a:pPr>
            <a:r>
              <a:rPr lang="en-US" sz="1400" dirty="0" smtClean="0"/>
              <a:t>Scanned for paths containing the component name. </a:t>
            </a:r>
          </a:p>
          <a:p>
            <a:pPr>
              <a:buNone/>
            </a:pPr>
            <a:r>
              <a:rPr lang="en-US" sz="1400" dirty="0" smtClean="0"/>
              <a:t>Example for CIPP: </a:t>
            </a:r>
          </a:p>
          <a:p>
            <a:r>
              <a:rPr lang="en-US" sz="1400" dirty="0" smtClean="0"/>
              <a:t>\04_Engineering\05_Deliverables\</a:t>
            </a:r>
            <a:r>
              <a:rPr lang="en-US" sz="1400" dirty="0" err="1" smtClean="0"/>
              <a:t>sdl</a:t>
            </a:r>
            <a:r>
              <a:rPr lang="en-US" sz="1400" dirty="0" smtClean="0"/>
              <a:t>\</a:t>
            </a:r>
            <a:r>
              <a:rPr lang="en-US" sz="1400" dirty="0" err="1" smtClean="0"/>
              <a:t>algo</a:t>
            </a:r>
            <a:r>
              <a:rPr lang="en-US" sz="1400" dirty="0" smtClean="0"/>
              <a:t>\</a:t>
            </a:r>
            <a:r>
              <a:rPr lang="en-US" sz="1400" dirty="0" err="1" smtClean="0"/>
              <a:t>cipp</a:t>
            </a:r>
            <a:endParaRPr lang="en-US" sz="1400" dirty="0" smtClean="0"/>
          </a:p>
          <a:p>
            <a:r>
              <a:rPr lang="en-US" sz="1400" dirty="0" smtClean="0"/>
              <a:t>\04_Engineering\05_Deliverables\</a:t>
            </a:r>
            <a:r>
              <a:rPr lang="en-US" sz="1400" dirty="0" err="1" smtClean="0"/>
              <a:t>sdl</a:t>
            </a:r>
            <a:r>
              <a:rPr lang="en-US" sz="1400" dirty="0" smtClean="0"/>
              <a:t>\ti_arp32\</a:t>
            </a:r>
            <a:r>
              <a:rPr lang="en-US" sz="1400" dirty="0" err="1" smtClean="0"/>
              <a:t>algo</a:t>
            </a:r>
            <a:r>
              <a:rPr lang="en-US" sz="1400" dirty="0" smtClean="0"/>
              <a:t>\</a:t>
            </a:r>
            <a:r>
              <a:rPr lang="en-US" sz="1400" dirty="0" err="1" smtClean="0"/>
              <a:t>cipp</a:t>
            </a:r>
            <a:endParaRPr lang="en-US" sz="1400" dirty="0" smtClean="0"/>
          </a:p>
          <a:p>
            <a:r>
              <a:rPr lang="en-US" sz="1400" dirty="0" smtClean="0"/>
              <a:t>\04_Engineering\05_Deliverables\</a:t>
            </a:r>
            <a:r>
              <a:rPr lang="en-US" sz="1400" dirty="0" err="1" smtClean="0"/>
              <a:t>sdl</a:t>
            </a:r>
            <a:r>
              <a:rPr lang="en-US" sz="1400" dirty="0" smtClean="0"/>
              <a:t>\ti_c66xx\</a:t>
            </a:r>
            <a:r>
              <a:rPr lang="en-US" sz="1400" dirty="0" err="1" smtClean="0"/>
              <a:t>algo</a:t>
            </a:r>
            <a:r>
              <a:rPr lang="en-US" sz="1400" dirty="0" smtClean="0"/>
              <a:t>\</a:t>
            </a:r>
            <a:r>
              <a:rPr lang="en-US" sz="1400" dirty="0" err="1" smtClean="0"/>
              <a:t>cipp</a:t>
            </a:r>
            <a:endParaRPr lang="en-US" sz="1400" dirty="0" smtClean="0"/>
          </a:p>
          <a:p>
            <a:r>
              <a:rPr lang="en-US" sz="1400" dirty="0" smtClean="0"/>
              <a:t>\04_Engineering\05_Deliverables\</a:t>
            </a:r>
            <a:r>
              <a:rPr lang="en-US" sz="1400" dirty="0" err="1" smtClean="0"/>
              <a:t>sdl</a:t>
            </a:r>
            <a:r>
              <a:rPr lang="en-US" sz="1400" dirty="0" smtClean="0"/>
              <a:t>\ti_c674x\</a:t>
            </a:r>
            <a:r>
              <a:rPr lang="en-US" sz="1400" dirty="0" err="1" smtClean="0"/>
              <a:t>algo</a:t>
            </a:r>
            <a:r>
              <a:rPr lang="en-US" sz="1400" dirty="0" smtClean="0"/>
              <a:t>\</a:t>
            </a:r>
            <a:r>
              <a:rPr lang="en-US" sz="1400" dirty="0" err="1" smtClean="0"/>
              <a:t>cipp</a:t>
            </a:r>
            <a:endParaRPr lang="en-US" sz="1400" dirty="0" smtClean="0"/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9570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Code Handover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Generate handover document from template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46650" y="4689140"/>
            <a:ext cx="7900935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 EDIT HANDOVER DOCUMENT 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Please edit the code handover document. The script will not continue until the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document is closed. Since the document may not be changed later, make sure your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modifications are correct.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 PRESS ANY KEY TO CONTINUE -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2060847"/>
            <a:ext cx="7931225" cy="234026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400" dirty="0" smtClean="0"/>
              <a:t>The script passes as much information as possible to the handover document automatically</a:t>
            </a:r>
          </a:p>
          <a:p>
            <a:r>
              <a:rPr lang="en-US" sz="1400" dirty="0" smtClean="0"/>
              <a:t>However, there is still a need for manual modifications</a:t>
            </a:r>
          </a:p>
          <a:p>
            <a:r>
              <a:rPr lang="en-US" sz="1400" dirty="0" smtClean="0"/>
              <a:t>The auto release script interrupts while the handover is open</a:t>
            </a:r>
          </a:p>
          <a:p>
            <a:r>
              <a:rPr lang="en-US" sz="1400" dirty="0" smtClean="0"/>
              <a:t>Edit the document carefully! It is going to be submitted after closing.</a:t>
            </a:r>
            <a:br>
              <a:rPr lang="en-US" sz="1400" dirty="0" smtClean="0"/>
            </a:br>
            <a:r>
              <a:rPr lang="en-US" sz="1400" dirty="0" smtClean="0"/>
              <a:t>Before the document opens the user is informed about this.</a:t>
            </a:r>
          </a:p>
          <a:p>
            <a:r>
              <a:rPr lang="en-US" sz="1400" dirty="0" smtClean="0"/>
              <a:t>For editing the script is stored her: \04_Engineering\04_Build\</a:t>
            </a:r>
            <a:r>
              <a:rPr lang="en-US" sz="1400" dirty="0" err="1" smtClean="0"/>
              <a:t>algo</a:t>
            </a:r>
            <a:r>
              <a:rPr lang="en-US" sz="1400" dirty="0" smtClean="0"/>
              <a:t>\{</a:t>
            </a:r>
            <a:r>
              <a:rPr lang="en-US" sz="1400" dirty="0" err="1" smtClean="0"/>
              <a:t>comp_name</a:t>
            </a:r>
            <a:r>
              <a:rPr lang="en-US" sz="1400" dirty="0" smtClean="0"/>
              <a:t>}</a:t>
            </a:r>
          </a:p>
          <a:p>
            <a:r>
              <a:rPr lang="en-US" sz="1400" dirty="0" smtClean="0"/>
              <a:t>Finally it will be installed as </a:t>
            </a:r>
            <a:br>
              <a:rPr lang="en-US" sz="1400" dirty="0" smtClean="0"/>
            </a:br>
            <a:r>
              <a:rPr lang="en-US" sz="1400" dirty="0" smtClean="0"/>
              <a:t>\01_Supporting_Processes\01_Project_Management\05_Release\</a:t>
            </a:r>
            <a:br>
              <a:rPr lang="en-US" sz="1400" dirty="0" smtClean="0"/>
            </a:br>
            <a:r>
              <a:rPr lang="en-US" sz="1400" dirty="0" smtClean="0"/>
              <a:t>	Algorithm_Component_Handover_Template.docx</a:t>
            </a: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91138" name="think-cell Slide" r:id="rId9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Code Handover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1139" name="Picture 3">
            <a:hlinkClick r:id="rId10" action="ppaction://hlinkfile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79523" y="2048804"/>
            <a:ext cx="5784955" cy="408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Template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3426" name="think-cell Slide" r:id="rId9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Code Handover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Example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103427" name="Picture 3">
            <a:hlinkClick r:id="rId10" action="ppaction://hlinkfile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47809" y="2024844"/>
            <a:ext cx="5848382" cy="4118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11618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Submit Release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Final steps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46650" y="4689140"/>
            <a:ext cx="7900935" cy="8617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 SUBMIT CHANGES -------------------------------------------------------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Would you like to submit the release? [y/n] y</a:t>
            </a: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2060847"/>
            <a:ext cx="7931225" cy="176419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400" dirty="0" smtClean="0"/>
              <a:t>Before everything is committed the user is prompted to confirm this (see below)</a:t>
            </a:r>
          </a:p>
          <a:p>
            <a:r>
              <a:rPr lang="en-US" sz="1400" dirty="0" smtClean="0"/>
              <a:t>Then the final steps “check-in”, “create checkpoint” and “label members” are performed.</a:t>
            </a:r>
          </a:p>
          <a:p>
            <a:r>
              <a:rPr lang="en-US" sz="1400" dirty="0" smtClean="0"/>
              <a:t>All files that are locked will be checked in</a:t>
            </a:r>
          </a:p>
          <a:p>
            <a:r>
              <a:rPr lang="en-US" sz="1400" dirty="0" smtClean="0"/>
              <a:t>A checkpoint using the label created previously is made</a:t>
            </a:r>
          </a:p>
          <a:p>
            <a:r>
              <a:rPr lang="en-US" sz="1400" dirty="0" smtClean="0"/>
              <a:t>All members (except those in shared sub-projects) are labeled</a:t>
            </a:r>
          </a:p>
          <a:p>
            <a:r>
              <a:rPr lang="en-US" sz="1400" dirty="0" smtClean="0"/>
              <a:t>If the version file is also delivered the member revision is updated.</a:t>
            </a:r>
          </a:p>
        </p:txBody>
      </p:sp>
      <p:sp>
        <p:nvSpPr>
          <p:cNvPr id="12" name="Freihandform 11"/>
          <p:cNvSpPr/>
          <p:nvPr/>
        </p:nvSpPr>
        <p:spPr>
          <a:xfrm>
            <a:off x="6661164" y="2063657"/>
            <a:ext cx="1690469" cy="2625484"/>
          </a:xfrm>
          <a:custGeom>
            <a:avLst/>
            <a:gdLst>
              <a:gd name="connsiteX0" fmla="*/ 343877 w 1471897"/>
              <a:gd name="connsiteY0" fmla="*/ 0 h 2352431"/>
              <a:gd name="connsiteX1" fmla="*/ 1414584 w 1471897"/>
              <a:gd name="connsiteY1" fmla="*/ 961293 h 2352431"/>
              <a:gd name="connsiteX2" fmla="*/ 0 w 1471897"/>
              <a:gd name="connsiteY2" fmla="*/ 2352431 h 2352431"/>
              <a:gd name="connsiteX0" fmla="*/ 343877 w 1529210"/>
              <a:gd name="connsiteY0" fmla="*/ 0 h 2352431"/>
              <a:gd name="connsiteX1" fmla="*/ 1471897 w 1529210"/>
              <a:gd name="connsiteY1" fmla="*/ 432974 h 2352431"/>
              <a:gd name="connsiteX2" fmla="*/ 0 w 1529210"/>
              <a:gd name="connsiteY2" fmla="*/ 2352431 h 2352431"/>
              <a:gd name="connsiteX0" fmla="*/ 343877 w 1529210"/>
              <a:gd name="connsiteY0" fmla="*/ 140282 h 2492713"/>
              <a:gd name="connsiteX1" fmla="*/ 1471897 w 1529210"/>
              <a:gd name="connsiteY1" fmla="*/ 573256 h 2492713"/>
              <a:gd name="connsiteX2" fmla="*/ 0 w 1529210"/>
              <a:gd name="connsiteY2" fmla="*/ 2492713 h 2492713"/>
              <a:gd name="connsiteX0" fmla="*/ 482099 w 1690469"/>
              <a:gd name="connsiteY0" fmla="*/ 140282 h 2625484"/>
              <a:gd name="connsiteX1" fmla="*/ 1610119 w 1690469"/>
              <a:gd name="connsiteY1" fmla="*/ 573256 h 2625484"/>
              <a:gd name="connsiteX2" fmla="*/ 0 w 1690469"/>
              <a:gd name="connsiteY2" fmla="*/ 2625484 h 262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469" h="2625484">
                <a:moveTo>
                  <a:pt x="482099" y="140282"/>
                </a:moveTo>
                <a:cubicBezTo>
                  <a:pt x="1172776" y="0"/>
                  <a:pt x="1690469" y="159056"/>
                  <a:pt x="1610119" y="573256"/>
                </a:cubicBezTo>
                <a:cubicBezTo>
                  <a:pt x="1529769" y="987456"/>
                  <a:pt x="257908" y="2371484"/>
                  <a:pt x="0" y="2625484"/>
                </a:cubicBezTo>
              </a:path>
            </a:pathLst>
          </a:cu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12642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Return Code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Status output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1560" y="2060847"/>
            <a:ext cx="7931225" cy="111612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sz="1400" dirty="0" smtClean="0"/>
              <a:t>The auto release script returns with a numeric code</a:t>
            </a:r>
          </a:p>
          <a:p>
            <a:r>
              <a:rPr lang="en-US" sz="1400" dirty="0" smtClean="0"/>
              <a:t>This code is also returned by SCons an may be used in batch files</a:t>
            </a:r>
          </a:p>
          <a:p>
            <a:r>
              <a:rPr lang="en-US" sz="1400" dirty="0" smtClean="0"/>
              <a:t>There is also clear text output</a:t>
            </a:r>
          </a:p>
          <a:p>
            <a:r>
              <a:rPr lang="en-US" sz="1400" dirty="0" smtClean="0"/>
              <a:t>This gives more information whether the script has been succeeded or failed</a:t>
            </a:r>
          </a:p>
        </p:txBody>
      </p:sp>
      <p:sp>
        <p:nvSpPr>
          <p:cNvPr id="11" name="Rechteck 10"/>
          <p:cNvSpPr/>
          <p:nvPr/>
        </p:nvSpPr>
        <p:spPr>
          <a:xfrm>
            <a:off x="646650" y="3861048"/>
            <a:ext cx="7900935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The auto release script was terminated due to an error.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Error description: 1 inconsistent files found.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scons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*** [D:\sandboxes\CIPP_AutoReleaseTest\04_Engineering\04_Build\algo\cipp\CIPP_AlgorithmCodeHandover_AutoRelease.docx] Error 1</a:t>
            </a:r>
          </a:p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scons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building terminated because of errors.</a:t>
            </a:r>
          </a:p>
          <a:p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Build FAILED!!!!</a:t>
            </a:r>
          </a:p>
        </p:txBody>
      </p:sp>
      <p:sp>
        <p:nvSpPr>
          <p:cNvPr id="12" name="Ellipse 11"/>
          <p:cNvSpPr/>
          <p:nvPr/>
        </p:nvSpPr>
        <p:spPr>
          <a:xfrm>
            <a:off x="2123728" y="4617132"/>
            <a:ext cx="252028" cy="25202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1861708" y="5656602"/>
            <a:ext cx="11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Error Code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123728" y="4041068"/>
            <a:ext cx="2160240" cy="1800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3491880" y="5656602"/>
            <a:ext cx="366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Detailed error description (clear text)</a:t>
            </a:r>
            <a:endParaRPr lang="en-US" dirty="0"/>
          </a:p>
        </p:txBody>
      </p:sp>
      <p:cxnSp>
        <p:nvCxnSpPr>
          <p:cNvPr id="18" name="Gerade Verbindung mit Pfeil 17"/>
          <p:cNvCxnSpPr>
            <a:stCxn id="13" idx="0"/>
            <a:endCxn id="12" idx="4"/>
          </p:cNvCxnSpPr>
          <p:nvPr/>
        </p:nvCxnSpPr>
        <p:spPr>
          <a:xfrm flipH="1" flipV="1">
            <a:off x="2249742" y="4869160"/>
            <a:ext cx="207386" cy="787442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6" idx="0"/>
            <a:endCxn id="14" idx="2"/>
          </p:cNvCxnSpPr>
          <p:nvPr/>
        </p:nvCxnSpPr>
        <p:spPr>
          <a:xfrm flipH="1" flipV="1">
            <a:off x="3203848" y="4221088"/>
            <a:ext cx="2122221" cy="1435514"/>
          </a:xfrm>
          <a:prstGeom prst="straightConnector1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13666" name="think-cell Slide" r:id="rId9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Return Code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5" name="Rechteck 14"/>
          <p:cNvSpPr/>
          <p:nvPr>
            <p:custDataLst>
              <p:tags r:id="rId6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List of return codes</a:t>
            </a:r>
            <a:endParaRPr lang="en-US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  <p:graphicFrame>
        <p:nvGraphicFramePr>
          <p:cNvPr id="9" name="Tabelle 8"/>
          <p:cNvGraphicFramePr>
            <a:graphicFrameLocks noGrp="1"/>
          </p:cNvGraphicFramePr>
          <p:nvPr/>
        </p:nvGraphicFramePr>
        <p:xfrm>
          <a:off x="1259632" y="2024844"/>
          <a:ext cx="6084676" cy="4064002"/>
        </p:xfrm>
        <a:graphic>
          <a:graphicData uri="http://schemas.openxmlformats.org/drawingml/2006/table">
            <a:tbl>
              <a:tblPr/>
              <a:tblGrid>
                <a:gridCol w="514252"/>
                <a:gridCol w="2510084"/>
                <a:gridCol w="3060340"/>
              </a:tblGrid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dirty="0">
                          <a:latin typeface="Arial"/>
                          <a:ea typeface="Times New Roman"/>
                          <a:cs typeface="Times New Roman"/>
                        </a:rPr>
                        <a:t>Value</a:t>
                      </a:r>
                      <a:endParaRPr lang="de-DE" sz="9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Label in script code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Description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0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AUTOREL_OK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no errors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AUTOREL_ERR_CONSCHECK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latin typeface="Arial"/>
                          <a:ea typeface="Times New Roman"/>
                          <a:cs typeface="Times New Roman"/>
                        </a:rPr>
                        <a:t>consistency check failed</a:t>
                      </a:r>
                      <a:endParaRPr lang="de-DE" sz="9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2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AUTOREL_ERR_LISTCHGP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getting change packages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3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AUTOREL_ERR_VERFILE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the version file was not found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4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AUTOREL_ERR_INVVERFILE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latin typeface="Arial"/>
                          <a:ea typeface="Times New Roman"/>
                          <a:cs typeface="Times New Roman"/>
                        </a:rPr>
                        <a:t>invalid version file format (unexpected content)</a:t>
                      </a:r>
                      <a:endParaRPr lang="de-DE" sz="9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5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AUTOREL_ERR_LOCKMEM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locking single member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6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AUTOREL_ERR_LOCKDIRS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locking release paths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7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AUTOREL_ERR_WRITEVERFILE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changing version file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8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AUTOREL_ERR_LIBSIZE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libsize files were not found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9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AUTOREL_ERR_REBUILD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rebuilding libs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10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AUTOREL_ERR_HANDOVER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creating code handover document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11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AUTOREL_ERR_INSTALL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the installation of the code handover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12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AUTOREL_ERR_CHECKIN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check-in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13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AUTOREL_ERR_CHECKPOINT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creating checkpoint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13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14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AUTOREL_ERR_PROJCONF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parsing xml project configuration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4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15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AUTOREL_ERR_INV_VERNUM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invalid version number (8 bit unsigned it expected) or max number 255.255.255 (not increasable)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7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16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AUTOREL_ERR_ADD_HANDOVER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adding handover to MKS sandbox failed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7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17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AUTOREL_ERR_NON_BUILD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shared sub-projects found that are not of type build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7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18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AUTOREL_ERR_UPDT_VER_DELIV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updating delivered version file revision failed.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7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100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AUTOREL_ERR_USERTERM_CP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user terminated the script at change package selection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27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101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>
                          <a:latin typeface="Arial"/>
                          <a:ea typeface="Times New Roman"/>
                          <a:cs typeface="Times New Roman"/>
                        </a:rPr>
                        <a:t>AUTOREL_ERR_USERTERM_CI</a:t>
                      </a:r>
                      <a:endParaRPr lang="de-DE" sz="9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latin typeface="Arial"/>
                          <a:ea typeface="Times New Roman"/>
                          <a:cs typeface="Times New Roman"/>
                        </a:rPr>
                        <a:t>user terminated the script before committing the release</a:t>
                      </a:r>
                      <a:endParaRPr lang="de-DE" sz="9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57329" marR="573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ITK Engineering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003A74"/>
                </a:solidFill>
                <a:latin typeface="Arial" pitchFamily="34" charset="0"/>
                <a:cs typeface="Arial" pitchFamily="34" charset="0"/>
              </a:rPr>
              <a:t>Automatic Release Introduction</a:t>
            </a:r>
            <a:endParaRPr lang="en-US">
              <a:solidFill>
                <a:srgbClr val="003A74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88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4034" name="think-cell Slide" r:id="rId8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Questions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12" name="Grafik 11" descr="Clipboard06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55131" y="2139478"/>
            <a:ext cx="3233738" cy="32337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5058" name="think-cell Slide" r:id="rId8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Online Demo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7788" y="1900720"/>
            <a:ext cx="8388424" cy="3580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26978" name="think-cell Slide" r:id="rId8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 Release Introduction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12698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7000" y="1643063"/>
            <a:ext cx="3810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3087876" y="5445224"/>
            <a:ext cx="2968248" cy="83099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4800" smtClean="0"/>
              <a:t>Thank you!</a:t>
            </a:r>
            <a:endParaRPr lang="en-US" sz="4800"/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0722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Automatic Release Presentation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6388" y="1895625"/>
            <a:ext cx="7931225" cy="272150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dirty="0" smtClean="0"/>
              <a:t>Overview</a:t>
            </a:r>
          </a:p>
          <a:p>
            <a:r>
              <a:rPr lang="en-US" dirty="0" smtClean="0"/>
              <a:t>Integration and activation inside a component</a:t>
            </a:r>
          </a:p>
          <a:p>
            <a:r>
              <a:rPr lang="en-US" dirty="0" smtClean="0"/>
              <a:t>Steps and features of the automatic release process</a:t>
            </a:r>
          </a:p>
          <a:p>
            <a:r>
              <a:rPr lang="en-US" dirty="0" smtClean="0"/>
              <a:t>Detailed description of each step/feature</a:t>
            </a:r>
          </a:p>
          <a:p>
            <a:r>
              <a:rPr lang="en-US" dirty="0" smtClean="0"/>
              <a:t>Online demonstration</a:t>
            </a:r>
          </a:p>
          <a:p>
            <a:r>
              <a:rPr lang="en-US" dirty="0" smtClean="0"/>
              <a:t>Questions</a:t>
            </a:r>
          </a:p>
          <a:p>
            <a:r>
              <a:rPr lang="en-US" dirty="0" smtClean="0"/>
              <a:t>Change proposals</a:t>
            </a:r>
          </a:p>
          <a:p>
            <a:r>
              <a:rPr lang="en-US" dirty="0" smtClean="0"/>
              <a:t>Summary</a:t>
            </a:r>
          </a:p>
          <a:p>
            <a:endParaRPr lang="en-US" dirty="0" smtClean="0"/>
          </a:p>
        </p:txBody>
      </p:sp>
      <p:sp>
        <p:nvSpPr>
          <p:cNvPr id="13" name="Rechteck 12"/>
          <p:cNvSpPr/>
          <p:nvPr>
            <p:custDataLst>
              <p:tags r:id="rId7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Agenda</a:t>
            </a:r>
            <a:endParaRPr lang="en-AU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7890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Overview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6388" y="1895625"/>
            <a:ext cx="7931225" cy="416166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dirty="0" smtClean="0"/>
              <a:t>Reduced manual user input</a:t>
            </a:r>
          </a:p>
          <a:p>
            <a:r>
              <a:rPr lang="en-US" dirty="0" smtClean="0"/>
              <a:t>Comply with release process</a:t>
            </a:r>
          </a:p>
          <a:p>
            <a:r>
              <a:rPr lang="en-US" dirty="0" smtClean="0"/>
              <a:t>Sandbox consistency check (member revisions, shared projects, local changes, etc.)</a:t>
            </a:r>
          </a:p>
          <a:p>
            <a:r>
              <a:rPr lang="en-US" dirty="0" smtClean="0"/>
              <a:t>Automatic collecting information available from MKS (e.g. MKS paths, resolved issues)</a:t>
            </a:r>
          </a:p>
          <a:p>
            <a:r>
              <a:rPr lang="en-US" dirty="0" smtClean="0"/>
              <a:t>Increasing version number</a:t>
            </a:r>
          </a:p>
          <a:p>
            <a:r>
              <a:rPr lang="en-US" dirty="0" smtClean="0"/>
              <a:t>Re-compiling libraries to include new version number</a:t>
            </a:r>
          </a:p>
          <a:p>
            <a:r>
              <a:rPr lang="en-US" dirty="0" smtClean="0"/>
              <a:t>Change package selection</a:t>
            </a:r>
          </a:p>
          <a:p>
            <a:r>
              <a:rPr lang="en-US" dirty="0" smtClean="0"/>
              <a:t>Collecting RAM/ROM usages</a:t>
            </a:r>
          </a:p>
          <a:p>
            <a:r>
              <a:rPr lang="en-US" dirty="0" smtClean="0"/>
              <a:t>Creating code handover document</a:t>
            </a:r>
          </a:p>
          <a:p>
            <a:r>
              <a:rPr lang="en-US" dirty="0" smtClean="0"/>
              <a:t>Check-In new member revisions</a:t>
            </a:r>
          </a:p>
          <a:p>
            <a:r>
              <a:rPr lang="en-US" dirty="0" smtClean="0"/>
              <a:t>Generating a checkpoint</a:t>
            </a:r>
          </a:p>
        </p:txBody>
      </p:sp>
      <p:sp>
        <p:nvSpPr>
          <p:cNvPr id="13" name="Rechteck 12"/>
          <p:cNvSpPr/>
          <p:nvPr>
            <p:custDataLst>
              <p:tags r:id="rId7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de-DE" sz="2400" dirty="0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Features</a:t>
            </a:r>
            <a:endParaRPr lang="en-AU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2770" name="think-cell Slide" r:id="rId10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Overview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16360" y="1895625"/>
            <a:ext cx="7931225" cy="290152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BFCA00">
                <a:alpha val="40000"/>
              </a:srgbClr>
            </a:outerShdw>
          </a:effectLst>
        </p:spPr>
        <p:txBody>
          <a:bodyPr vert="horz" wrap="square" lIns="90000" tIns="36000" rIns="90000" bIns="468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182563" indent="-182563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631825" algn="l"/>
                <a:tab pos="981075" algn="l"/>
              </a:tabLst>
              <a:defRPr b="0"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  <a:lvl2pPr marL="203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2pPr>
            <a:lvl3pPr marL="406400" lvl="2" indent="-203200" fontAlgn="base">
              <a:spcBef>
                <a:spcPts val="300"/>
              </a:spcBef>
              <a:spcAft>
                <a:spcPts val="0"/>
              </a:spcAft>
              <a:buClr>
                <a:srgbClr val="BFCA00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>
                <a:solidFill>
                  <a:srgbClr val="003A74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defRPr>
            </a:lvl3pPr>
            <a:lvl4pPr marL="609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4pPr>
            <a:lvl5pPr marL="8128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5pPr>
            <a:lvl6pPr marL="12700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6pPr>
            <a:lvl7pPr marL="17272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7pPr>
            <a:lvl8pPr marL="21844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8pPr>
            <a:lvl9pPr marL="2641600" indent="-203200" fontAlgn="base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/>
            </a:lvl9pPr>
          </a:lstStyle>
          <a:p>
            <a:r>
              <a:rPr lang="en-US" dirty="0" smtClean="0"/>
              <a:t>Network connection </a:t>
            </a:r>
            <a:r>
              <a:rPr lang="en-US" dirty="0" smtClean="0"/>
              <a:t>to MKS server (ports 7001 &amp; 7002)</a:t>
            </a:r>
          </a:p>
          <a:p>
            <a:r>
              <a:rPr lang="en-US" dirty="0" smtClean="0"/>
              <a:t>Sandbox is consistent</a:t>
            </a:r>
          </a:p>
          <a:p>
            <a:r>
              <a:rPr lang="en-US" dirty="0" smtClean="0"/>
              <a:t>Released software component compiles with </a:t>
            </a:r>
            <a:r>
              <a:rPr lang="en-US" dirty="0" err="1" smtClean="0"/>
              <a:t>Scons</a:t>
            </a:r>
            <a:endParaRPr lang="en-US" dirty="0" smtClean="0"/>
          </a:p>
          <a:p>
            <a:r>
              <a:rPr lang="en-US" dirty="0" smtClean="0"/>
              <a:t>Variable part of AutoRelease configuration is made</a:t>
            </a:r>
          </a:p>
          <a:p>
            <a:r>
              <a:rPr lang="en-US" dirty="0" smtClean="0"/>
              <a:t>Change package must exist (will </a:t>
            </a:r>
            <a:r>
              <a:rPr lang="en-US" dirty="0" smtClean="0"/>
              <a:t>not </a:t>
            </a:r>
            <a:r>
              <a:rPr lang="en-US" dirty="0" smtClean="0"/>
              <a:t>be created)</a:t>
            </a:r>
          </a:p>
          <a:p>
            <a:r>
              <a:rPr lang="en-US" dirty="0" smtClean="0"/>
              <a:t>Component was tested on target </a:t>
            </a:r>
            <a:r>
              <a:rPr lang="en-US" dirty="0" smtClean="0"/>
              <a:t>hardware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(runtime </a:t>
            </a:r>
            <a:r>
              <a:rPr lang="en-US" dirty="0" smtClean="0"/>
              <a:t>and stack usage is part of handover </a:t>
            </a:r>
            <a:r>
              <a:rPr lang="en-US" dirty="0" smtClean="0"/>
              <a:t>document)</a:t>
            </a:r>
            <a:endParaRPr lang="en-US" dirty="0" smtClean="0"/>
          </a:p>
          <a:p>
            <a:r>
              <a:rPr lang="en-US" dirty="0" smtClean="0"/>
              <a:t>At least the ECU </a:t>
            </a:r>
            <a:r>
              <a:rPr lang="en-US" dirty="0" err="1" smtClean="0"/>
              <a:t>evm</a:t>
            </a:r>
            <a:r>
              <a:rPr lang="en-US" dirty="0" smtClean="0"/>
              <a:t> </a:t>
            </a:r>
            <a:r>
              <a:rPr lang="en-US" dirty="0" err="1" smtClean="0"/>
              <a:t>hil</a:t>
            </a:r>
            <a:r>
              <a:rPr lang="en-US" dirty="0" smtClean="0"/>
              <a:t> targets have to be built (this calculates ram/</a:t>
            </a:r>
            <a:r>
              <a:rPr lang="en-US" dirty="0" err="1" smtClean="0"/>
              <a:t>rom</a:t>
            </a:r>
            <a:r>
              <a:rPr lang="en-US" dirty="0" smtClean="0"/>
              <a:t> usage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13" name="Rechteck 12"/>
          <p:cNvSpPr/>
          <p:nvPr>
            <p:custDataLst>
              <p:tags r:id="rId7"/>
            </p:custDataLst>
          </p:nvPr>
        </p:nvSpPr>
        <p:spPr bwMode="auto">
          <a:xfrm>
            <a:off x="616360" y="1409080"/>
            <a:ext cx="7911281" cy="363736"/>
          </a:xfrm>
          <a:prstGeom prst="rect">
            <a:avLst/>
          </a:prstGeom>
          <a:solidFill>
            <a:srgbClr val="69768D"/>
          </a:solidFill>
          <a:ln w="1905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90000" tIns="46800" rIns="90000" bIns="46800" anchor="ctr"/>
          <a:lstStyle/>
          <a:p>
            <a:pPr eaLnBrk="0" hangingPunct="0">
              <a:spcAft>
                <a:spcPct val="0"/>
              </a:spcAft>
            </a:pPr>
            <a:r>
              <a:rPr lang="de-DE" sz="2400" dirty="0" err="1" smtClean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" pitchFamily="34" charset="0"/>
              </a:rPr>
              <a:t>Pre-Conditions</a:t>
            </a:r>
            <a:endParaRPr lang="en-AU" sz="2400" dirty="0">
              <a:solidFill>
                <a:schemeClr val="bg1"/>
              </a:solidFill>
              <a:latin typeface="Arial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5842" name="think-cell Slide" r:id="rId8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Overview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de-DE" dirty="0" smtClean="0"/>
              <a:t>© ITK Engineering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de-DE" smtClean="0"/>
              <a:pPr/>
              <a:t>8</a:t>
            </a:fld>
            <a:endParaRPr lang="de-DE" dirty="0"/>
          </a:p>
        </p:txBody>
      </p:sp>
      <p:grpSp>
        <p:nvGrpSpPr>
          <p:cNvPr id="38" name="Gruppieren 37"/>
          <p:cNvGrpSpPr/>
          <p:nvPr/>
        </p:nvGrpSpPr>
        <p:grpSpPr>
          <a:xfrm>
            <a:off x="996157" y="1029418"/>
            <a:ext cx="7151687" cy="5486058"/>
            <a:chOff x="1403182" y="1029418"/>
            <a:chExt cx="7151687" cy="5486058"/>
          </a:xfrm>
        </p:grpSpPr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03182" y="1029418"/>
              <a:ext cx="6337636" cy="5486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hteck 9"/>
            <p:cNvSpPr/>
            <p:nvPr/>
          </p:nvSpPr>
          <p:spPr>
            <a:xfrm>
              <a:off x="3491880" y="1520788"/>
              <a:ext cx="1764196" cy="57606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763688" y="3609020"/>
              <a:ext cx="828092" cy="1800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1943708" y="5481228"/>
              <a:ext cx="828092" cy="1800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1691680" y="4329100"/>
              <a:ext cx="1142764" cy="1800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5832140" y="2600908"/>
              <a:ext cx="1175322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Python Scripts</a:t>
              </a:r>
              <a:endParaRPr lang="de-DE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3" name="Gerade Verbindung 22"/>
            <p:cNvCxnSpPr>
              <a:stCxn id="21" idx="1"/>
              <a:endCxn id="10" idx="3"/>
            </p:cNvCxnSpPr>
            <p:nvPr/>
          </p:nvCxnSpPr>
          <p:spPr>
            <a:xfrm flipH="1" flipV="1">
              <a:off x="5256076" y="1808820"/>
              <a:ext cx="576064" cy="930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/>
          </p:nvSpPr>
          <p:spPr>
            <a:xfrm>
              <a:off x="4537663" y="5815136"/>
              <a:ext cx="256672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Configuration</a:t>
              </a:r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 + </a:t>
              </a:r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Handover</a:t>
              </a:r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template</a:t>
              </a:r>
              <a:endParaRPr lang="de-DE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Gerade Verbindung 26"/>
            <p:cNvCxnSpPr>
              <a:stCxn id="26" idx="1"/>
              <a:endCxn id="12" idx="3"/>
            </p:cNvCxnSpPr>
            <p:nvPr/>
          </p:nvCxnSpPr>
          <p:spPr>
            <a:xfrm flipH="1" flipV="1">
              <a:off x="2771800" y="5571238"/>
              <a:ext cx="1765863" cy="3823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5544108" y="3713546"/>
              <a:ext cx="301076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Technical </a:t>
              </a:r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documentation</a:t>
              </a:r>
              <a:endParaRPr lang="de-DE" sz="12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This</a:t>
              </a:r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presentation</a:t>
              </a:r>
              <a:endParaRPr lang="de-DE" sz="12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Quick </a:t>
              </a:r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start</a:t>
              </a:r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documentation</a:t>
              </a:r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 (</a:t>
              </a:r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to</a:t>
              </a:r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be</a:t>
              </a:r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1200" dirty="0" err="1" smtClean="0">
                  <a:latin typeface="Arial" pitchFamily="34" charset="0"/>
                  <a:cs typeface="Arial" pitchFamily="34" charset="0"/>
                </a:rPr>
                <a:t>created</a:t>
              </a:r>
              <a:r>
                <a:rPr lang="de-DE" sz="1200" dirty="0" smtClean="0">
                  <a:latin typeface="Arial" pitchFamily="34" charset="0"/>
                  <a:cs typeface="Arial" pitchFamily="34" charset="0"/>
                </a:rPr>
                <a:t>)</a:t>
              </a:r>
              <a:endParaRPr lang="de-DE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2" name="Gerade Verbindung 31"/>
            <p:cNvCxnSpPr>
              <a:stCxn id="11" idx="3"/>
              <a:endCxn id="31" idx="1"/>
            </p:cNvCxnSpPr>
            <p:nvPr/>
          </p:nvCxnSpPr>
          <p:spPr>
            <a:xfrm>
              <a:off x="2591780" y="3699030"/>
              <a:ext cx="2952328" cy="3376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Form 23"/>
          <p:cNvCxnSpPr>
            <a:stCxn id="15" idx="3"/>
            <a:endCxn id="10" idx="2"/>
          </p:cNvCxnSpPr>
          <p:nvPr/>
        </p:nvCxnSpPr>
        <p:spPr>
          <a:xfrm flipV="1">
            <a:off x="2427419" y="2096852"/>
            <a:ext cx="1539534" cy="2322258"/>
          </a:xfrm>
          <a:prstGeom prst="bentConnector2">
            <a:avLst/>
          </a:prstGeom>
          <a:ln w="127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5153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71682" name="think-cell Slide" r:id="rId8" imgW="270" imgH="270" progId="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AutoRelease Documentation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23528" y="6557542"/>
            <a:ext cx="2133600" cy="365125"/>
          </a:xfrm>
        </p:spPr>
        <p:txBody>
          <a:bodyPr/>
          <a:lstStyle/>
          <a:p>
            <a:fld id="{378DC074-9FE9-4799-9D02-6C3E142DD049}" type="datetime4">
              <a:rPr lang="en-US" smtClean="0"/>
              <a:pPr/>
              <a:t>September 25, 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57542"/>
            <a:ext cx="2895600" cy="365125"/>
          </a:xfrm>
        </p:spPr>
        <p:txBody>
          <a:bodyPr/>
          <a:lstStyle/>
          <a:p>
            <a:r>
              <a:rPr lang="en-US" smtClean="0"/>
              <a:t>© ITK Engineering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61164" y="6557542"/>
            <a:ext cx="2133600" cy="365125"/>
          </a:xfrm>
        </p:spPr>
        <p:txBody>
          <a:bodyPr/>
          <a:lstStyle/>
          <a:p>
            <a:fld id="{54C49D4F-05A1-43D6-BA1B-62865A4310A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683" name="Picture 3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50140" y="1844824"/>
            <a:ext cx="2250000" cy="3200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Textfeld 16"/>
          <p:cNvSpPr txBox="1"/>
          <p:nvPr/>
        </p:nvSpPr>
        <p:spPr>
          <a:xfrm>
            <a:off x="755576" y="5111315"/>
            <a:ext cx="1971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(this document)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3887924" y="5111315"/>
            <a:ext cx="1971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(not yet existing)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661164" y="5111315"/>
            <a:ext cx="197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Detailed &amp; technical documentation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323528" y="1229269"/>
            <a:ext cx="73448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u="sng" dirty="0" err="1" smtClean="0">
                <a:latin typeface="Courier New" pitchFamily="49" charset="0"/>
                <a:cs typeface="Courier New" pitchFamily="49" charset="0"/>
              </a:rPr>
              <a:t>Location</a:t>
            </a:r>
            <a:r>
              <a:rPr lang="de-DE" sz="1200" b="1" u="sng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de-DE" sz="1200" b="1" dirty="0" smtClean="0">
                <a:latin typeface="Courier New" pitchFamily="49" charset="0"/>
                <a:cs typeface="Courier New" pitchFamily="49" charset="0"/>
              </a:rPr>
              <a:t> \04_Engineering\02_Development_Tools\</a:t>
            </a:r>
            <a:r>
              <a:rPr lang="de-DE" sz="1200" b="1" dirty="0" err="1" smtClean="0">
                <a:latin typeface="Courier New" pitchFamily="49" charset="0"/>
                <a:cs typeface="Courier New" pitchFamily="49" charset="0"/>
              </a:rPr>
              <a:t>scons_tools</a:t>
            </a:r>
            <a:r>
              <a:rPr lang="de-DE" sz="1200" b="1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200" b="1" dirty="0" err="1" smtClean="0">
                <a:latin typeface="Courier New" pitchFamily="49" charset="0"/>
                <a:cs typeface="Courier New" pitchFamily="49" charset="0"/>
              </a:rPr>
              <a:t>docs</a:t>
            </a:r>
            <a:r>
              <a:rPr lang="de-DE" sz="1200" b="1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200" b="1" dirty="0" err="1" smtClean="0">
                <a:latin typeface="Courier New" pitchFamily="49" charset="0"/>
                <a:cs typeface="Courier New" pitchFamily="49" charset="0"/>
              </a:rPr>
              <a:t>auto_release</a:t>
            </a:r>
            <a:endParaRPr lang="de-DE" sz="1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9532" y="2399222"/>
            <a:ext cx="2775600" cy="20912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" name="Textfeld 21"/>
          <p:cNvSpPr txBox="1"/>
          <p:nvPr/>
        </p:nvSpPr>
        <p:spPr>
          <a:xfrm>
            <a:off x="3454836" y="2399024"/>
            <a:ext cx="2775600" cy="2091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Quick Start Guide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5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/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m_chDecimalSymbol17909&gt;,&lt;/m_chDecimalSymbol17909&gt;&lt;m_nGroupingDigits17909 val=&quot;3&quot;/&gt;&lt;m_chGroupingSymbol17909&gt;.&lt;/m_chGroupingSymbol17909&gt;&lt;/m_precDefault&gt;&lt;/CDefaultPrec&gt;&lt;/root&gt;"/>
  <p:tag name="THINKCELLUNDODONOTDELETE" val="5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JK__yjQFfUq1vxyZ0fM3A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T3iQRUbkBECfT8jxhBr0t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xejN2fqk2QmvHuZbFtA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JK__yjQFfUq1vxyZ0fM3A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vpxzC_3GkKz4pN6fL4Vq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gXhKDchEq84Lj7VmIhew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4YWJ.a4zk2zZBynuEekTQ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ShzkTRIHUyqpbeGNVp5fw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JK__yjQFfUq1vxyZ0fM3A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JK__yjQFfUq1vxyZ0fM3A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eQIYh5v0.rXmCUvVGWX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ghJLF2GUjEq5OFEl0zYuN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.NqXyRTrO0OBQaw2pGByo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lLexH2SkKRYZbP81P.X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whjFMbimUaQhalDnkFHt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u0fAWMWzv0mZr_xtuKY1F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oniINRef20yyiRfOtQ23L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CVlOeZMUWUJJd2aNas9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wJN4EDg02km9kKYVUr8m1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kcdB10cmzEexWkE5ppwNs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T3iQRUbkBECfT8jxhBr0t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wJN4EDg02km9kKYVUr8m1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  <p:tag name="THINKCELLSHAPEDONOTDELETE" val="pzx5x.uzdIkaebLSkb.uJH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azHRFf.k2Twh6mEaqn_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  <p:tag name="THINKCELLSHAPEDONOTDELETE" val="p0Jg7lcGDyEWNMLtv09qUC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Zs4yAH1k.mMt44PUVMJ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2Z8yjgFW02a59BzPAceF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8NtN7iU10uyvh2eTj383g"/>
</p:tagLst>
</file>

<file path=ppt/theme/theme1.xml><?xml version="1.0" encoding="utf-8"?>
<a:theme xmlns:a="http://schemas.openxmlformats.org/drawingml/2006/main" name="ITK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TC101859862[[fn=Urban Pop]]</Template>
  <TotalTime>0</TotalTime>
  <Words>2986</Words>
  <Application>Microsoft Office PowerPoint</Application>
  <PresentationFormat>Bildschirmpräsentation (4:3)</PresentationFormat>
  <Paragraphs>740</Paragraphs>
  <Slides>42</Slides>
  <Notes>40</Notes>
  <HiddenSlides>0</HiddenSlides>
  <MMClips>0</MMClips>
  <ScaleCrop>false</ScaleCrop>
  <HeadingPairs>
    <vt:vector size="8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42</vt:i4>
      </vt:variant>
      <vt:variant>
        <vt:lpstr>Zielgruppenorientierte Präsentationen</vt:lpstr>
      </vt:variant>
      <vt:variant>
        <vt:i4>1</vt:i4>
      </vt:variant>
    </vt:vector>
  </HeadingPairs>
  <TitlesOfParts>
    <vt:vector size="45" baseType="lpstr">
      <vt:lpstr>ITK</vt:lpstr>
      <vt:lpstr>think-cell Slide</vt:lpstr>
      <vt:lpstr>ITK Engineering</vt:lpstr>
      <vt:lpstr>At a Glance</vt:lpstr>
      <vt:lpstr>Consulting &amp; Implementation from One Source</vt:lpstr>
      <vt:lpstr>ITK Engineering</vt:lpstr>
      <vt:lpstr>Automatic Release Presentation</vt:lpstr>
      <vt:lpstr>AutoRelease Overview</vt:lpstr>
      <vt:lpstr>AutoRelease Overview</vt:lpstr>
      <vt:lpstr>AutoRelease Overview</vt:lpstr>
      <vt:lpstr>AutoRelease Documentation</vt:lpstr>
      <vt:lpstr>AutoRelease Integration/Activation</vt:lpstr>
      <vt:lpstr>AutoRelease Integration/Activation</vt:lpstr>
      <vt:lpstr>AutoRelease Configuration</vt:lpstr>
      <vt:lpstr>AutoRelease Configuration</vt:lpstr>
      <vt:lpstr>AutoRelease Configuration</vt:lpstr>
      <vt:lpstr>AutoRelease Configuration</vt:lpstr>
      <vt:lpstr>AutoRelease Consistency Check</vt:lpstr>
      <vt:lpstr>AutoRelease Consistency Check</vt:lpstr>
      <vt:lpstr>AutoRelease Consistency Check</vt:lpstr>
      <vt:lpstr>AutoRelease Consistency Check</vt:lpstr>
      <vt:lpstr>AutoRelease Consistency Check</vt:lpstr>
      <vt:lpstr>AutoRelease User Input</vt:lpstr>
      <vt:lpstr>AutoRelease User Input</vt:lpstr>
      <vt:lpstr>AutoRelease User Input</vt:lpstr>
      <vt:lpstr>AutoRelease User Input</vt:lpstr>
      <vt:lpstr>AutoRelease User Input</vt:lpstr>
      <vt:lpstr>AutoRelease</vt:lpstr>
      <vt:lpstr>AutoRelease Memory Usages</vt:lpstr>
      <vt:lpstr>AutoRelease Issues</vt:lpstr>
      <vt:lpstr>AutoRelease Issue Workflow</vt:lpstr>
      <vt:lpstr>AutoRelease Issues</vt:lpstr>
      <vt:lpstr>AutoRelease Re-Build</vt:lpstr>
      <vt:lpstr>AutoRelease Locking Members</vt:lpstr>
      <vt:lpstr>AutoRelease Locking Members</vt:lpstr>
      <vt:lpstr>AutoRelease Code Handover</vt:lpstr>
      <vt:lpstr>AutoRelease Code Handover</vt:lpstr>
      <vt:lpstr>AutoRelease Code Handover</vt:lpstr>
      <vt:lpstr>AutoRelease Submit Release</vt:lpstr>
      <vt:lpstr>AutoRelease Return Code</vt:lpstr>
      <vt:lpstr>AutoRelease Return Code</vt:lpstr>
      <vt:lpstr>Questions</vt:lpstr>
      <vt:lpstr>AutoRelease Online Demo</vt:lpstr>
      <vt:lpstr>Auto Release Introduction</vt:lpstr>
      <vt:lpstr>ITK_Kurzpräsentation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Bianca Kuhn</dc:creator>
  <cp:lastModifiedBy>uidw1169</cp:lastModifiedBy>
  <cp:revision>482</cp:revision>
  <cp:lastPrinted>2012-10-31T14:55:07Z</cp:lastPrinted>
  <dcterms:created xsi:type="dcterms:W3CDTF">2012-08-17T07:37:34Z</dcterms:created>
  <dcterms:modified xsi:type="dcterms:W3CDTF">2014-09-25T06:54:15Z</dcterms:modified>
</cp:coreProperties>
</file>